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556500" cy="10185400"/>
  <p:notesSz cx="6858000" cy="9144000"/>
  <p:embeddedFontLst>
    <p:embeddedFont>
      <p:font typeface="微软雅黑" panose="020B0503020204020204" pitchFamily="34" charset="-122"/>
      <p:regular r:id="rId4"/>
      <p:bold r:id="rId5"/>
    </p:embeddedFont>
    <p:embeddedFont>
      <p:font typeface="微软雅黑" panose="020B0503020204020204" pitchFamily="34" charset="-122"/>
      <p:regular r:id="rId4"/>
      <p:bold r:id="rId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03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530" autoAdjust="0"/>
    <p:restoredTop sz="94541" autoAdjust="0"/>
  </p:normalViewPr>
  <p:slideViewPr>
    <p:cSldViewPr>
      <p:cViewPr varScale="1">
        <p:scale>
          <a:sx n="73" d="100"/>
          <a:sy n="73" d="100"/>
        </p:scale>
        <p:origin x="2838"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font" Target="fonts/font2.fntdata"/><Relationship Id="rId4" Type="http://schemas.openxmlformats.org/officeDocument/2006/relationships/font" Target="fonts/font1.fntdata"/><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6/5/2026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9.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3"/>
          <p:cNvSpPr txBox="1"/>
          <p:nvPr/>
        </p:nvSpPr>
        <p:spPr>
          <a:xfrm>
            <a:off x="567192" y="1163955"/>
            <a:ext cx="6145619" cy="492443"/>
          </a:xfrm>
          <a:prstGeom prst="rect">
            <a:avLst/>
          </a:prstGeom>
        </p:spPr>
        <p:txBody>
          <a:bodyPr wrap="square" lIns="0" tIns="0" rIns="0" bIns="0" rtlCol="0" anchor="t">
            <a:spAutoFit/>
          </a:bodyPr>
          <a:lstStyle/>
          <a:p>
            <a:r>
              <a:rPr lang="en-US" sz="1600" b="1" dirty="0">
                <a:solidFill>
                  <a:srgbClr val="203ED8"/>
                </a:solidFill>
                <a:latin typeface="Microsoft YaHei" panose="020B0503020204020204" pitchFamily="34" charset="-122"/>
                <a:ea typeface="Microsoft YaHei" panose="020B0503020204020204" pitchFamily="34" charset="-122"/>
                <a:cs typeface="Arimo Bold"/>
                <a:sym typeface="Arimo Bold"/>
              </a:rPr>
              <a:t>1）重载高精超级摆线针轮一体化旋转模组 </a:t>
            </a:r>
          </a:p>
          <a:p>
            <a:r>
              <a:rPr lang="en-US" sz="1600" b="1" dirty="0">
                <a:solidFill>
                  <a:srgbClr val="203ED8"/>
                </a:solidFill>
                <a:latin typeface="Microsoft YaHei" panose="020B0503020204020204" pitchFamily="34" charset="-122"/>
                <a:ea typeface="Microsoft YaHei" panose="020B0503020204020204" pitchFamily="34" charset="-122"/>
                <a:cs typeface="Arimo Bold"/>
                <a:sym typeface="Arimo Bold"/>
              </a:rPr>
              <a:t>      </a:t>
            </a:r>
            <a:r>
              <a:rPr lang="en-US" sz="1400" b="1" dirty="0">
                <a:solidFill>
                  <a:srgbClr val="203ED8"/>
                </a:solidFill>
                <a:latin typeface="Microsoft YaHei" panose="020B0503020204020204" pitchFamily="34" charset="-122"/>
                <a:ea typeface="Microsoft YaHei" panose="020B0503020204020204" pitchFamily="34" charset="-122"/>
                <a:cs typeface="Arimo Bold"/>
                <a:sym typeface="Arial Unicode"/>
              </a:rPr>
              <a:t>H</a:t>
            </a:r>
            <a:r>
              <a:rPr lang="en-US" altLang="zh-CN" sz="1400" b="1" dirty="0">
                <a:solidFill>
                  <a:srgbClr val="203ED8"/>
                </a:solidFill>
                <a:latin typeface="Microsoft YaHei" panose="020B0503020204020204" pitchFamily="34" charset="-122"/>
                <a:ea typeface="Microsoft YaHei" panose="020B0503020204020204" pitchFamily="34" charset="-122"/>
                <a:cs typeface="Arial Unicode MS" panose="020B0604020202020204" pitchFamily="34" charset="-128"/>
                <a:sym typeface="Arial Unicode"/>
              </a:rPr>
              <a:t>eavy-duty, high-precision integrated cycloidal rotary module</a:t>
            </a:r>
            <a:endParaRPr lang="en-US" sz="1400" b="1" dirty="0">
              <a:solidFill>
                <a:srgbClr val="203ED8"/>
              </a:solidFill>
              <a:latin typeface="Microsoft YaHei" panose="020B0503020204020204" pitchFamily="34" charset="-122"/>
              <a:ea typeface="Microsoft YaHei" panose="020B0503020204020204" pitchFamily="34" charset="-122"/>
              <a:cs typeface="Arimo Bold"/>
              <a:sym typeface="Arimo Bold"/>
            </a:endParaRPr>
          </a:p>
        </p:txBody>
      </p:sp>
      <p:grpSp>
        <p:nvGrpSpPr>
          <p:cNvPr id="6" name="Group 6"/>
          <p:cNvGrpSpPr/>
          <p:nvPr/>
        </p:nvGrpSpPr>
        <p:grpSpPr>
          <a:xfrm>
            <a:off x="5805297" y="5826617"/>
            <a:ext cx="1443902" cy="1214004"/>
            <a:chOff x="0" y="0"/>
            <a:chExt cx="3375774" cy="2838285"/>
          </a:xfrm>
        </p:grpSpPr>
        <p:sp>
          <p:nvSpPr>
            <p:cNvPr id="7" name="Freeform 7" descr="YH70 拷贝"/>
            <p:cNvSpPr/>
            <p:nvPr/>
          </p:nvSpPr>
          <p:spPr>
            <a:xfrm>
              <a:off x="0" y="0"/>
              <a:ext cx="3375787" cy="2838323"/>
            </a:xfrm>
            <a:custGeom>
              <a:avLst/>
              <a:gdLst/>
              <a:ahLst/>
              <a:cxnLst/>
              <a:rect l="l" t="t" r="r" b="b"/>
              <a:pathLst>
                <a:path w="3375787" h="2838323">
                  <a:moveTo>
                    <a:pt x="0" y="0"/>
                  </a:moveTo>
                  <a:lnTo>
                    <a:pt x="3375787" y="0"/>
                  </a:lnTo>
                  <a:lnTo>
                    <a:pt x="3375787" y="2838323"/>
                  </a:lnTo>
                  <a:lnTo>
                    <a:pt x="0" y="2838323"/>
                  </a:lnTo>
                  <a:lnTo>
                    <a:pt x="0" y="0"/>
                  </a:lnTo>
                  <a:close/>
                </a:path>
              </a:pathLst>
            </a:custGeom>
            <a:blipFill>
              <a:blip r:embed="rId2"/>
              <a:stretch>
                <a:fillRect l="-52358" t="-37624" r="-32371" b="-27137"/>
              </a:stretch>
            </a:blipFill>
          </p:spPr>
          <p:txBody>
            <a:bodyPr/>
            <a:lstStyle/>
            <a:p>
              <a:endParaRPr lang="zh-CN" altLang="en-US"/>
            </a:p>
          </p:txBody>
        </p:sp>
      </p:grpSp>
      <p:sp>
        <p:nvSpPr>
          <p:cNvPr id="22" name="TextBox 22"/>
          <p:cNvSpPr txBox="1"/>
          <p:nvPr/>
        </p:nvSpPr>
        <p:spPr>
          <a:xfrm>
            <a:off x="713932" y="1793465"/>
            <a:ext cx="4800600" cy="179536"/>
          </a:xfrm>
          <a:prstGeom prst="rect">
            <a:avLst/>
          </a:prstGeom>
        </p:spPr>
        <p:txBody>
          <a:bodyPr wrap="square" lIns="0" tIns="0" rIns="0" bIns="0" rtlCol="0" anchor="t">
            <a:spAutoFit/>
          </a:bodyPr>
          <a:lstStyle/>
          <a:p>
            <a:pPr algn="l">
              <a:lnSpc>
                <a:spcPts val="1428"/>
              </a:lnSpc>
              <a:spcBef>
                <a:spcPct val="0"/>
              </a:spcBef>
            </a:pPr>
            <a:r>
              <a:rPr lang="en-US" sz="1400" b="1" dirty="0" err="1">
                <a:solidFill>
                  <a:srgbClr val="203ED8"/>
                </a:solidFill>
                <a:latin typeface="Microsoft YaHei" panose="020B0503020204020204" pitchFamily="34" charset="-122"/>
                <a:ea typeface="Microsoft YaHei" panose="020B0503020204020204" pitchFamily="34" charset="-122"/>
                <a:cs typeface="Arial Unicode Bold"/>
                <a:sym typeface="Arial Unicode Bold"/>
              </a:rPr>
              <a:t>典型应用场景：柔性上下料、物料搬运、打磨清理、医疗康复</a:t>
            </a:r>
            <a:endParaRPr lang="en-US" sz="14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endParaRPr>
          </a:p>
        </p:txBody>
      </p:sp>
      <p:sp>
        <p:nvSpPr>
          <p:cNvPr id="23" name="TextBox 23"/>
          <p:cNvSpPr txBox="1"/>
          <p:nvPr/>
        </p:nvSpPr>
        <p:spPr>
          <a:xfrm>
            <a:off x="712906" y="2018700"/>
            <a:ext cx="6145619" cy="923330"/>
          </a:xfrm>
          <a:prstGeom prst="rect">
            <a:avLst/>
          </a:prstGeom>
        </p:spPr>
        <p:txBody>
          <a:bodyPr wrap="square" lIns="0" tIns="0" rIns="0" bIns="0" rtlCol="0" anchor="t">
            <a:spAutoFit/>
          </a:bodyPr>
          <a:lstStyle/>
          <a:p>
            <a:pPr algn="l">
              <a:spcBef>
                <a:spcPct val="0"/>
              </a:spcBef>
            </a:pPr>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专为Smart</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 Factory 设计，多品种小批量、换产频繁身兼数职的场景，搭载运得动力关节模组的智能机器人可快速切换任务程序，灵活抓取不同规格的物料，实现不同产品的柔性上下料和物料搬运。</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超级摆线针轮模组达到单臂15公斤强大载荷，覆盖50公斤内更多生活和工业场景，支撑具身智能机器人从概念转向落地创造美好生活和社会生产力价值！</a:t>
            </a:r>
          </a:p>
        </p:txBody>
      </p:sp>
      <p:sp>
        <p:nvSpPr>
          <p:cNvPr id="24" name="TextBox 24"/>
          <p:cNvSpPr txBox="1"/>
          <p:nvPr/>
        </p:nvSpPr>
        <p:spPr>
          <a:xfrm>
            <a:off x="577850" y="4957763"/>
            <a:ext cx="1368708" cy="183448"/>
          </a:xfrm>
          <a:prstGeom prst="rect">
            <a:avLst/>
          </a:prstGeom>
        </p:spPr>
        <p:txBody>
          <a:bodyPr wrap="square" lIns="0" tIns="0" rIns="0" bIns="0" rtlCol="0" anchor="t">
            <a:spAutoFit/>
          </a:bodyPr>
          <a:lstStyle/>
          <a:p>
            <a:pPr algn="ctr">
              <a:lnSpc>
                <a:spcPts val="1428"/>
              </a:lnSpc>
              <a:spcBef>
                <a:spcPct val="0"/>
              </a:spcBef>
            </a:pPr>
            <a:r>
              <a:rPr lang="en-US" sz="1400" b="1" dirty="0" err="1">
                <a:solidFill>
                  <a:srgbClr val="203ED8"/>
                </a:solidFill>
                <a:latin typeface="Microsoft YaHei" panose="020B0503020204020204" pitchFamily="34" charset="-122"/>
                <a:ea typeface="Microsoft YaHei" panose="020B0503020204020204" pitchFamily="34" charset="-122"/>
                <a:cs typeface="Arial Unicode Bold"/>
                <a:sym typeface="Arial Unicode Bold"/>
              </a:rPr>
              <a:t>创造客户价值</a:t>
            </a:r>
            <a:endParaRPr lang="en-US" sz="14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endParaRPr>
          </a:p>
        </p:txBody>
      </p:sp>
      <p:sp>
        <p:nvSpPr>
          <p:cNvPr id="25" name="TextBox 25"/>
          <p:cNvSpPr txBox="1"/>
          <p:nvPr/>
        </p:nvSpPr>
        <p:spPr>
          <a:xfrm>
            <a:off x="1946558" y="4935830"/>
            <a:ext cx="4212632" cy="369332"/>
          </a:xfrm>
          <a:prstGeom prst="rect">
            <a:avLst/>
          </a:prstGeom>
        </p:spPr>
        <p:txBody>
          <a:bodyPr wrap="square" lIns="0" tIns="0" rIns="0" bIns="0" rtlCol="0" anchor="t">
            <a:spAutoFit/>
          </a:bodyPr>
          <a:lstStyle/>
          <a:p>
            <a:pPr algn="l">
              <a:spcBef>
                <a:spcPct val="0"/>
              </a:spcBef>
            </a:pPr>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提高产线柔性，快速响应市场缩短换产时间，提升设备利用率适应多品种、小批量的生产模式</a:t>
            </a:r>
            <a:endPar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endParaRPr>
          </a:p>
        </p:txBody>
      </p:sp>
      <p:sp>
        <p:nvSpPr>
          <p:cNvPr id="33" name="TextBox 22">
            <a:extLst>
              <a:ext uri="{FF2B5EF4-FFF2-40B4-BE49-F238E27FC236}">
                <a16:creationId xmlns:a16="http://schemas.microsoft.com/office/drawing/2014/main" id="{C0E88579-07AE-154D-DEA0-E17108D76DD9}"/>
              </a:ext>
            </a:extLst>
          </p:cNvPr>
          <p:cNvSpPr txBox="1"/>
          <p:nvPr/>
        </p:nvSpPr>
        <p:spPr>
          <a:xfrm>
            <a:off x="712906" y="3010918"/>
            <a:ext cx="5854192" cy="359073"/>
          </a:xfrm>
          <a:prstGeom prst="rect">
            <a:avLst/>
          </a:prstGeom>
        </p:spPr>
        <p:txBody>
          <a:bodyPr wrap="square" lIns="0" tIns="0" rIns="0" bIns="0" rtlCol="0" anchor="t">
            <a:spAutoFit/>
          </a:bodyPr>
          <a:lstStyle/>
          <a:p>
            <a:pPr>
              <a:lnSpc>
                <a:spcPts val="1428"/>
              </a:lnSpc>
              <a:spcBef>
                <a:spcPct val="0"/>
              </a:spcBef>
            </a:pPr>
            <a:r>
              <a:rPr lang="en-US" sz="14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rPr>
              <a:t>Application scenario:  flexible manufacturing system, material handling, grinding and cleaning, and medical rehabilitation </a:t>
            </a:r>
          </a:p>
        </p:txBody>
      </p:sp>
      <p:sp>
        <p:nvSpPr>
          <p:cNvPr id="34" name="TextBox 23">
            <a:extLst>
              <a:ext uri="{FF2B5EF4-FFF2-40B4-BE49-F238E27FC236}">
                <a16:creationId xmlns:a16="http://schemas.microsoft.com/office/drawing/2014/main" id="{B0ED4584-9B72-C4A2-34CA-96788F7CEAAC}"/>
              </a:ext>
            </a:extLst>
          </p:cNvPr>
          <p:cNvSpPr txBox="1"/>
          <p:nvPr/>
        </p:nvSpPr>
        <p:spPr>
          <a:xfrm>
            <a:off x="721504" y="3390295"/>
            <a:ext cx="6226485" cy="1477328"/>
          </a:xfrm>
          <a:prstGeom prst="rect">
            <a:avLst/>
          </a:prstGeom>
        </p:spPr>
        <p:txBody>
          <a:bodyPr wrap="square" lIns="0" tIns="0" rIns="0" bIns="0" rtlCol="0" anchor="t">
            <a:spAutoFit/>
          </a:bodyPr>
          <a:lstStyle/>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For smart factories with multiple product types, small batches, and frequent changeovers, robots equipped with the Wintec Dynamics joint module can quickly switch tasks and flexibly handle materials of different specifications, enabling efficient loading, unloading, and material handling across diverse products.</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The super cycloidal pinwheel module delivers up to 15 kg per arm and supports applications up to 50 kg, expanding use across industrial and service scenarios—helping embodied intelligent robots move from concept to real-world deployment and boosting productivity.</a:t>
            </a:r>
          </a:p>
        </p:txBody>
      </p:sp>
      <p:sp>
        <p:nvSpPr>
          <p:cNvPr id="35" name="TextBox 24">
            <a:extLst>
              <a:ext uri="{FF2B5EF4-FFF2-40B4-BE49-F238E27FC236}">
                <a16:creationId xmlns:a16="http://schemas.microsoft.com/office/drawing/2014/main" id="{45E8394F-87B3-1C6E-8480-E4B0272D3970}"/>
              </a:ext>
            </a:extLst>
          </p:cNvPr>
          <p:cNvSpPr txBox="1"/>
          <p:nvPr/>
        </p:nvSpPr>
        <p:spPr>
          <a:xfrm>
            <a:off x="721504" y="5410437"/>
            <a:ext cx="2737561" cy="215828"/>
          </a:xfrm>
          <a:prstGeom prst="rect">
            <a:avLst/>
          </a:prstGeom>
        </p:spPr>
        <p:txBody>
          <a:bodyPr wrap="square" lIns="0" tIns="0" rIns="0" bIns="0" rtlCol="0" anchor="t">
            <a:spAutoFit/>
          </a:bodyPr>
          <a:lstStyle/>
          <a:p>
            <a:pPr>
              <a:lnSpc>
                <a:spcPts val="1784"/>
              </a:lnSpc>
              <a:spcBef>
                <a:spcPct val="0"/>
              </a:spcBef>
            </a:pPr>
            <a:r>
              <a:rPr lang="en-US" sz="14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rPr>
              <a:t>Create customer value</a:t>
            </a:r>
          </a:p>
        </p:txBody>
      </p:sp>
      <p:sp>
        <p:nvSpPr>
          <p:cNvPr id="36" name="TextBox 25">
            <a:extLst>
              <a:ext uri="{FF2B5EF4-FFF2-40B4-BE49-F238E27FC236}">
                <a16:creationId xmlns:a16="http://schemas.microsoft.com/office/drawing/2014/main" id="{7C5E2C4E-6467-B2CB-7013-EB0BDB6F7B6C}"/>
              </a:ext>
            </a:extLst>
          </p:cNvPr>
          <p:cNvSpPr txBox="1"/>
          <p:nvPr/>
        </p:nvSpPr>
        <p:spPr>
          <a:xfrm>
            <a:off x="720234" y="5620987"/>
            <a:ext cx="2672265" cy="1107996"/>
          </a:xfrm>
          <a:prstGeom prst="rect">
            <a:avLst/>
          </a:prstGeom>
        </p:spPr>
        <p:txBody>
          <a:bodyPr wrap="square" lIns="0" tIns="0" rIns="0" bIns="0" rtlCol="0" anchor="t">
            <a:spAutoFit/>
          </a:bodyPr>
          <a:lstStyle/>
          <a:p>
            <a:pPr algn="l">
              <a:spcBef>
                <a:spcPct val="0"/>
              </a:spcBef>
            </a:pPr>
            <a:r>
              <a:rPr lang="en-US" sz="1200" b="1" dirty="0">
                <a:solidFill>
                  <a:srgbClr val="000000"/>
                </a:solidFill>
                <a:latin typeface="Microsoft YaHei" panose="020B0503020204020204" pitchFamily="34" charset="-122"/>
                <a:ea typeface="Microsoft YaHei" panose="020B0503020204020204" pitchFamily="34" charset="-122"/>
                <a:cs typeface="Arial Unicode"/>
                <a:sym typeface="Arial Unicode"/>
              </a:rPr>
              <a:t>Increase</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 production line flexibility for faster market response</a:t>
            </a:r>
          </a:p>
          <a:p>
            <a:pPr algn="l">
              <a:spcBef>
                <a:spcPct val="0"/>
              </a:spcBef>
            </a:pPr>
            <a:r>
              <a:rPr lang="en-US" sz="1200" b="1" dirty="0">
                <a:solidFill>
                  <a:srgbClr val="000000"/>
                </a:solidFill>
                <a:latin typeface="Microsoft YaHei" panose="020B0503020204020204" pitchFamily="34" charset="-122"/>
                <a:ea typeface="Microsoft YaHei" panose="020B0503020204020204" pitchFamily="34" charset="-122"/>
                <a:cs typeface="Arial Unicode"/>
                <a:sym typeface="Arial Unicode"/>
              </a:rPr>
              <a:t>Reduce </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changeover time and </a:t>
            </a:r>
            <a:r>
              <a:rPr lang="en-US" sz="1200" b="1" dirty="0">
                <a:solidFill>
                  <a:srgbClr val="000000"/>
                </a:solidFill>
                <a:latin typeface="Microsoft YaHei" panose="020B0503020204020204" pitchFamily="34" charset="-122"/>
                <a:ea typeface="Microsoft YaHei" panose="020B0503020204020204" pitchFamily="34" charset="-122"/>
                <a:cs typeface="Arial Unicode"/>
                <a:sym typeface="Arial Unicode"/>
              </a:rPr>
              <a:t>improve </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equipment utilization</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Built</a:t>
            </a:r>
            <a:r>
              <a:rPr lang="en-US" sz="1200" b="1" dirty="0">
                <a:solidFill>
                  <a:srgbClr val="000000"/>
                </a:solidFill>
                <a:latin typeface="Microsoft YaHei" panose="020B0503020204020204" pitchFamily="34" charset="-122"/>
                <a:ea typeface="Microsoft YaHei" panose="020B0503020204020204" pitchFamily="34" charset="-122"/>
                <a:cs typeface="Arial Unicode"/>
                <a:sym typeface="Arial Unicode"/>
              </a:rPr>
              <a:t> </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for multi-product, small-batch production models</a:t>
            </a:r>
          </a:p>
        </p:txBody>
      </p:sp>
      <p:pic>
        <p:nvPicPr>
          <p:cNvPr id="38" name="图片 37">
            <a:extLst>
              <a:ext uri="{FF2B5EF4-FFF2-40B4-BE49-F238E27FC236}">
                <a16:creationId xmlns:a16="http://schemas.microsoft.com/office/drawing/2014/main" id="{20F298B0-4D9D-051A-EBED-EE529475E917}"/>
              </a:ext>
            </a:extLst>
          </p:cNvPr>
          <p:cNvPicPr>
            <a:picLocks noChangeAspect="1"/>
          </p:cNvPicPr>
          <p:nvPr/>
        </p:nvPicPr>
        <p:blipFill>
          <a:blip r:embed="rId3"/>
          <a:stretch>
            <a:fillRect/>
          </a:stretch>
        </p:blipFill>
        <p:spPr>
          <a:xfrm>
            <a:off x="712906" y="7134352"/>
            <a:ext cx="6300851" cy="2445463"/>
          </a:xfrm>
          <a:prstGeom prst="rect">
            <a:avLst/>
          </a:prstGeom>
        </p:spPr>
      </p:pic>
      <p:sp>
        <p:nvSpPr>
          <p:cNvPr id="43" name="TextBox 33">
            <a:extLst>
              <a:ext uri="{FF2B5EF4-FFF2-40B4-BE49-F238E27FC236}">
                <a16:creationId xmlns:a16="http://schemas.microsoft.com/office/drawing/2014/main" id="{E08B63F2-6DDE-C8D3-D2FF-E6B37B5781B0}"/>
              </a:ext>
            </a:extLst>
          </p:cNvPr>
          <p:cNvSpPr txBox="1"/>
          <p:nvPr/>
        </p:nvSpPr>
        <p:spPr>
          <a:xfrm>
            <a:off x="1638319" y="499453"/>
            <a:ext cx="3723110" cy="419474"/>
          </a:xfrm>
          <a:prstGeom prst="rect">
            <a:avLst/>
          </a:prstGeom>
        </p:spPr>
        <p:txBody>
          <a:bodyPr wrap="square" lIns="0" tIns="0" rIns="0" bIns="0" rtlCol="0" anchor="t">
            <a:spAutoFit/>
          </a:bodyPr>
          <a:lstStyle/>
          <a:p>
            <a:pPr algn="ctr">
              <a:lnSpc>
                <a:spcPts val="3590"/>
              </a:lnSpc>
              <a:spcBef>
                <a:spcPct val="0"/>
              </a:spcBef>
            </a:pPr>
            <a:r>
              <a:rPr lang="en-US" sz="2400" b="1" dirty="0" err="1">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运得动力</a:t>
            </a:r>
            <a:r>
              <a:rPr lang="zh-CN" altLang="en-US" sz="2400" b="1" dirty="0">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a:t>
            </a:r>
            <a:r>
              <a:rPr lang="en-US" sz="2400" b="1" dirty="0" err="1">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深圳</a:t>
            </a:r>
            <a:r>
              <a:rPr lang="zh-CN" altLang="en-US" sz="2400" b="1" dirty="0">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a:t>
            </a:r>
            <a:r>
              <a:rPr lang="en-US" sz="2400" b="1" dirty="0" err="1">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有限公司</a:t>
            </a:r>
            <a:endParaRPr lang="en-US" sz="2400" b="1" dirty="0">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endParaRPr>
          </a:p>
        </p:txBody>
      </p:sp>
      <p:sp>
        <p:nvSpPr>
          <p:cNvPr id="44" name="Freeform 11">
            <a:extLst>
              <a:ext uri="{FF2B5EF4-FFF2-40B4-BE49-F238E27FC236}">
                <a16:creationId xmlns:a16="http://schemas.microsoft.com/office/drawing/2014/main" id="{4D700AC4-9548-3267-D8A5-4D627636DCB5}"/>
              </a:ext>
            </a:extLst>
          </p:cNvPr>
          <p:cNvSpPr/>
          <p:nvPr/>
        </p:nvSpPr>
        <p:spPr>
          <a:xfrm>
            <a:off x="5805297" y="563242"/>
            <a:ext cx="1160389" cy="377774"/>
          </a:xfrm>
          <a:custGeom>
            <a:avLst/>
            <a:gdLst/>
            <a:ahLst/>
            <a:cxnLst/>
            <a:rect l="l" t="t" r="r" b="b"/>
            <a:pathLst>
              <a:path w="1586541" h="437690">
                <a:moveTo>
                  <a:pt x="0" y="0"/>
                </a:moveTo>
                <a:lnTo>
                  <a:pt x="1586541" y="0"/>
                </a:lnTo>
                <a:lnTo>
                  <a:pt x="1586541" y="437690"/>
                </a:lnTo>
                <a:lnTo>
                  <a:pt x="0" y="437690"/>
                </a:lnTo>
                <a:lnTo>
                  <a:pt x="0" y="0"/>
                </a:lnTo>
                <a:close/>
              </a:path>
            </a:pathLst>
          </a:custGeom>
          <a:blipFill>
            <a:blip r:embed="rId4"/>
            <a:stretch>
              <a:fillRect l="-2797" r="-2797"/>
            </a:stretch>
          </a:blipFill>
        </p:spPr>
        <p:txBody>
          <a:bodyPr/>
          <a:lstStyle/>
          <a:p>
            <a:endParaRPr lang="zh-CN" altLang="en-US"/>
          </a:p>
        </p:txBody>
      </p:sp>
      <p:sp>
        <p:nvSpPr>
          <p:cNvPr id="45" name="文本框 44">
            <a:extLst>
              <a:ext uri="{FF2B5EF4-FFF2-40B4-BE49-F238E27FC236}">
                <a16:creationId xmlns:a16="http://schemas.microsoft.com/office/drawing/2014/main" id="{63392EFD-89A8-DCA3-E758-D9200CC43651}"/>
              </a:ext>
            </a:extLst>
          </p:cNvPr>
          <p:cNvSpPr txBox="1"/>
          <p:nvPr/>
        </p:nvSpPr>
        <p:spPr>
          <a:xfrm>
            <a:off x="720234" y="6871935"/>
            <a:ext cx="3781044" cy="183448"/>
          </a:xfrm>
          <a:prstGeom prst="rect">
            <a:avLst/>
          </a:prstGeom>
        </p:spPr>
        <p:txBody>
          <a:bodyPr lIns="0" tIns="0" rIns="0" bIns="0" rtlCol="0" anchor="t">
            <a:spAutoFit/>
          </a:bodyPr>
          <a:lstStyle>
            <a:defPPr>
              <a:defRPr lang="en-US"/>
            </a:defPPr>
            <a:lvl1pPr>
              <a:lnSpc>
                <a:spcPts val="1428"/>
              </a:lnSpc>
              <a:spcBef>
                <a:spcPct val="0"/>
              </a:spcBef>
              <a:defRPr sz="1600" b="1">
                <a:solidFill>
                  <a:srgbClr val="203ED8"/>
                </a:solidFill>
                <a:latin typeface="Microsoft YaHei" panose="020B0503020204020204" pitchFamily="34" charset="-122"/>
                <a:ea typeface="Microsoft YaHei" panose="020B0503020204020204" pitchFamily="34" charset="-122"/>
                <a:cs typeface="Arial Unicode Bold"/>
              </a:defRPr>
            </a:lvl1pPr>
          </a:lstStyle>
          <a:p>
            <a:r>
              <a:rPr lang="zh-CN" altLang="en-US" sz="1400" dirty="0"/>
              <a:t>主要参数/Main Parameters </a:t>
            </a:r>
          </a:p>
        </p:txBody>
      </p:sp>
      <p:pic>
        <p:nvPicPr>
          <p:cNvPr id="48" name="图片 47">
            <a:extLst>
              <a:ext uri="{FF2B5EF4-FFF2-40B4-BE49-F238E27FC236}">
                <a16:creationId xmlns:a16="http://schemas.microsoft.com/office/drawing/2014/main" id="{5E9C4A66-B430-0B15-1FA4-21DC580AED1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499874" y="5882586"/>
            <a:ext cx="669746" cy="892995"/>
          </a:xfrm>
          <a:prstGeom prst="rect">
            <a:avLst/>
          </a:prstGeom>
        </p:spPr>
      </p:pic>
      <p:pic>
        <p:nvPicPr>
          <p:cNvPr id="49" name="图片 48">
            <a:extLst>
              <a:ext uri="{FF2B5EF4-FFF2-40B4-BE49-F238E27FC236}">
                <a16:creationId xmlns:a16="http://schemas.microsoft.com/office/drawing/2014/main" id="{2EDC7729-B6F3-148C-D3AC-B7777463451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316069" y="5873150"/>
            <a:ext cx="689762" cy="908610"/>
          </a:xfrm>
          <a:prstGeom prst="rect">
            <a:avLst/>
          </a:prstGeom>
        </p:spPr>
      </p:pic>
      <p:sp>
        <p:nvSpPr>
          <p:cNvPr id="51" name="文本框 50">
            <a:extLst>
              <a:ext uri="{FF2B5EF4-FFF2-40B4-BE49-F238E27FC236}">
                <a16:creationId xmlns:a16="http://schemas.microsoft.com/office/drawing/2014/main" id="{D6F15F20-D5FD-964D-54A8-17C42C833FFE}"/>
              </a:ext>
            </a:extLst>
          </p:cNvPr>
          <p:cNvSpPr txBox="1"/>
          <p:nvPr/>
        </p:nvSpPr>
        <p:spPr>
          <a:xfrm>
            <a:off x="3439276" y="5482083"/>
            <a:ext cx="2335659" cy="369332"/>
          </a:xfrm>
          <a:prstGeom prst="rect">
            <a:avLst/>
          </a:prstGeom>
          <a:noFill/>
        </p:spPr>
        <p:txBody>
          <a:bodyPr wrap="square">
            <a:spAutoFit/>
          </a:bodyPr>
          <a:lstStyle/>
          <a:p>
            <a:r>
              <a:rPr lang="zh-CN" altLang="en-US" sz="900" dirty="0">
                <a:solidFill>
                  <a:schemeClr val="tx2"/>
                </a:solidFill>
                <a:latin typeface="Microsoft YaHei" panose="020B0503020204020204" pitchFamily="34" charset="-122"/>
                <a:ea typeface="Microsoft YaHei" panose="020B0503020204020204" pitchFamily="34" charset="-122"/>
              </a:rPr>
              <a:t>单臂</a:t>
            </a:r>
            <a:r>
              <a:rPr lang="en-US" altLang="zh-CN" sz="900" dirty="0">
                <a:solidFill>
                  <a:schemeClr val="tx2"/>
                </a:solidFill>
                <a:latin typeface="Microsoft YaHei" panose="020B0503020204020204" pitchFamily="34" charset="-122"/>
                <a:ea typeface="Microsoft YaHei" panose="020B0503020204020204" pitchFamily="34" charset="-122"/>
              </a:rPr>
              <a:t>15Kg</a:t>
            </a:r>
            <a:r>
              <a:rPr lang="zh-CN" altLang="en-US" sz="900" dirty="0">
                <a:solidFill>
                  <a:schemeClr val="tx2"/>
                </a:solidFill>
                <a:latin typeface="Microsoft YaHei" panose="020B0503020204020204" pitchFamily="34" charset="-122"/>
                <a:ea typeface="Microsoft YaHei" panose="020B0503020204020204" pitchFamily="34" charset="-122"/>
              </a:rPr>
              <a:t>长期运行温度</a:t>
            </a:r>
            <a:endParaRPr lang="en-US" altLang="zh-CN" sz="900" dirty="0">
              <a:solidFill>
                <a:schemeClr val="tx2"/>
              </a:solidFill>
              <a:latin typeface="Microsoft YaHei" panose="020B0503020204020204" pitchFamily="34" charset="-122"/>
              <a:ea typeface="Microsoft YaHei" panose="020B0503020204020204" pitchFamily="34" charset="-122"/>
            </a:endParaRPr>
          </a:p>
          <a:p>
            <a:r>
              <a:rPr lang="en-US" altLang="zh-CN" sz="900" dirty="0">
                <a:solidFill>
                  <a:schemeClr val="tx2"/>
                </a:solidFill>
                <a:latin typeface="Microsoft YaHei" panose="020B0503020204020204" pitchFamily="34" charset="-122"/>
                <a:ea typeface="Microsoft YaHei" panose="020B0503020204020204" pitchFamily="34" charset="-122"/>
              </a:rPr>
              <a:t>Single arm load 15kg long-term scene</a:t>
            </a:r>
            <a:endParaRPr lang="zh-CN" altLang="en-US" sz="900" dirty="0">
              <a:latin typeface="Microsoft YaHei" panose="020B0503020204020204" pitchFamily="34" charset="-122"/>
              <a:ea typeface="Microsoft YaHei" panose="020B0503020204020204" pitchFamily="34" charset="-122"/>
            </a:endParaRPr>
          </a:p>
        </p:txBody>
      </p:sp>
      <p:pic>
        <p:nvPicPr>
          <p:cNvPr id="4" name="图片 3">
            <a:extLst>
              <a:ext uri="{FF2B5EF4-FFF2-40B4-BE49-F238E27FC236}">
                <a16:creationId xmlns:a16="http://schemas.microsoft.com/office/drawing/2014/main" id="{CCC6F799-5C3D-2655-AE85-0B4B5B26CA3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33942" y="175841"/>
            <a:ext cx="1285945" cy="112903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10"/>
          <p:cNvSpPr txBox="1"/>
          <p:nvPr/>
        </p:nvSpPr>
        <p:spPr>
          <a:xfrm>
            <a:off x="690476" y="882005"/>
            <a:ext cx="6421655" cy="260841"/>
          </a:xfrm>
          <a:prstGeom prst="rect">
            <a:avLst/>
          </a:prstGeom>
        </p:spPr>
        <p:txBody>
          <a:bodyPr wrap="square" lIns="0" tIns="0" rIns="0" bIns="0" rtlCol="0" anchor="t">
            <a:spAutoFit/>
          </a:bodyPr>
          <a:lstStyle/>
          <a:p>
            <a:pPr>
              <a:lnSpc>
                <a:spcPts val="2331"/>
              </a:lnSpc>
            </a:pPr>
            <a:r>
              <a:rPr lang="en-US" sz="1300" b="1" dirty="0">
                <a:solidFill>
                  <a:srgbClr val="203ED8"/>
                </a:solidFill>
                <a:latin typeface="Microsoft YaHei" panose="020B0503020204020204" pitchFamily="34" charset="-122"/>
                <a:ea typeface="Microsoft YaHei" panose="020B0503020204020204" pitchFamily="34" charset="-122"/>
                <a:cs typeface="Arial Unicode"/>
                <a:sym typeface="Arial Unicode"/>
              </a:rPr>
              <a:t>Lightweight, High-Precision, </a:t>
            </a:r>
            <a:r>
              <a:rPr lang="en-US" sz="1300" b="1">
                <a:solidFill>
                  <a:srgbClr val="203ED8"/>
                </a:solidFill>
                <a:latin typeface="Microsoft YaHei" panose="020B0503020204020204" pitchFamily="34" charset="-122"/>
                <a:ea typeface="Microsoft YaHei" panose="020B0503020204020204" pitchFamily="34" charset="-122"/>
                <a:cs typeface="Arial Unicode"/>
                <a:sym typeface="Arial Unicode"/>
              </a:rPr>
              <a:t>Integrated Super Strain Wave </a:t>
            </a:r>
            <a:r>
              <a:rPr lang="en-US" sz="1300" b="1" dirty="0">
                <a:solidFill>
                  <a:srgbClr val="203ED8"/>
                </a:solidFill>
                <a:latin typeface="Microsoft YaHei" panose="020B0503020204020204" pitchFamily="34" charset="-122"/>
                <a:ea typeface="Microsoft YaHei" panose="020B0503020204020204" pitchFamily="34" charset="-122"/>
                <a:cs typeface="Arial Unicode"/>
                <a:sym typeface="Arial Unicode"/>
              </a:rPr>
              <a:t>Rotary Module</a:t>
            </a:r>
          </a:p>
        </p:txBody>
      </p:sp>
      <p:sp>
        <p:nvSpPr>
          <p:cNvPr id="20" name="TextBox 20"/>
          <p:cNvSpPr txBox="1"/>
          <p:nvPr/>
        </p:nvSpPr>
        <p:spPr>
          <a:xfrm>
            <a:off x="727516" y="5268397"/>
            <a:ext cx="3846426" cy="1107996"/>
          </a:xfrm>
          <a:prstGeom prst="rect">
            <a:avLst/>
          </a:prstGeom>
        </p:spPr>
        <p:txBody>
          <a:bodyPr wrap="square" lIns="0" tIns="0" rIns="0" bIns="0" rtlCol="0" anchor="t">
            <a:spAutoFit/>
          </a:bodyPr>
          <a:lstStyle/>
          <a:p>
            <a:pPr algn="l">
              <a:spcBef>
                <a:spcPct val="0"/>
              </a:spcBef>
            </a:pPr>
            <a:r>
              <a:rPr lang="en-US" sz="1200" b="1" dirty="0">
                <a:solidFill>
                  <a:srgbClr val="000000"/>
                </a:solidFill>
                <a:latin typeface="Microsoft YaHei" panose="020B0503020204020204" pitchFamily="34" charset="-122"/>
                <a:ea typeface="Microsoft YaHei" panose="020B0503020204020204" pitchFamily="34" charset="-122"/>
                <a:cs typeface="Arial Unicode Bold"/>
                <a:sym typeface="Arial Unicode Bold"/>
              </a:rPr>
              <a:t>Boost efficiency:</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Faster cycles, 24/7 continuous production</a:t>
            </a:r>
          </a:p>
          <a:p>
            <a:pPr algn="l">
              <a:spcBef>
                <a:spcPct val="0"/>
              </a:spcBef>
            </a:pPr>
            <a:r>
              <a:rPr lang="en-US" sz="1200" b="1" dirty="0">
                <a:solidFill>
                  <a:srgbClr val="000000"/>
                </a:solidFill>
                <a:latin typeface="Microsoft YaHei" panose="020B0503020204020204" pitchFamily="34" charset="-122"/>
                <a:ea typeface="Microsoft YaHei" panose="020B0503020204020204" pitchFamily="34" charset="-122"/>
                <a:cs typeface="Arial Unicode Bold"/>
                <a:sym typeface="Arial Unicode Bold"/>
              </a:rPr>
              <a:t>Cut labor cost:</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less reliance on skilled operators lower process risk</a:t>
            </a:r>
          </a:p>
          <a:p>
            <a:pPr algn="l">
              <a:spcBef>
                <a:spcPct val="0"/>
              </a:spcBef>
            </a:pPr>
            <a:r>
              <a:rPr lang="en-US" sz="1200" b="1" dirty="0">
                <a:solidFill>
                  <a:srgbClr val="000000"/>
                </a:solidFill>
                <a:latin typeface="Microsoft YaHei" panose="020B0503020204020204" pitchFamily="34" charset="-122"/>
                <a:ea typeface="Microsoft YaHei" panose="020B0503020204020204" pitchFamily="34" charset="-122"/>
                <a:cs typeface="Arial Unicode Bold"/>
                <a:sym typeface="Arial Unicode Bold"/>
              </a:rPr>
              <a:t>Improve yield:</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High precision reduces errors and defect loss</a:t>
            </a:r>
          </a:p>
        </p:txBody>
      </p:sp>
      <p:sp>
        <p:nvSpPr>
          <p:cNvPr id="21" name="TextBox 21"/>
          <p:cNvSpPr txBox="1"/>
          <p:nvPr/>
        </p:nvSpPr>
        <p:spPr>
          <a:xfrm>
            <a:off x="710259" y="5070251"/>
            <a:ext cx="2986596" cy="230832"/>
          </a:xfrm>
          <a:prstGeom prst="rect">
            <a:avLst/>
          </a:prstGeom>
        </p:spPr>
        <p:txBody>
          <a:bodyPr wrap="square" lIns="0" tIns="0" rIns="0" bIns="0" rtlCol="0" anchor="t">
            <a:spAutoFit/>
          </a:bodyPr>
          <a:lstStyle/>
          <a:p>
            <a:pPr>
              <a:lnSpc>
                <a:spcPts val="1784"/>
              </a:lnSpc>
              <a:spcBef>
                <a:spcPct val="0"/>
              </a:spcBef>
            </a:pPr>
            <a:r>
              <a:rPr lang="en-US" sz="16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rPr>
              <a:t>Creating customer value</a:t>
            </a:r>
          </a:p>
        </p:txBody>
      </p:sp>
      <p:sp>
        <p:nvSpPr>
          <p:cNvPr id="26" name="TextBox 26"/>
          <p:cNvSpPr txBox="1"/>
          <p:nvPr/>
        </p:nvSpPr>
        <p:spPr>
          <a:xfrm>
            <a:off x="690476" y="1543596"/>
            <a:ext cx="6299313" cy="430887"/>
          </a:xfrm>
          <a:prstGeom prst="rect">
            <a:avLst/>
          </a:prstGeom>
        </p:spPr>
        <p:txBody>
          <a:bodyPr wrap="square" lIns="0" tIns="0" rIns="0" bIns="0" rtlCol="0" anchor="t">
            <a:spAutoFit/>
          </a:bodyPr>
          <a:lstStyle/>
          <a:p>
            <a:pPr algn="l">
              <a:spcBef>
                <a:spcPct val="0"/>
              </a:spcBef>
            </a:pPr>
            <a:r>
              <a:rPr lang="en-US" sz="1400" b="1" dirty="0">
                <a:solidFill>
                  <a:srgbClr val="203ED8"/>
                </a:solidFill>
                <a:latin typeface="Microsoft YaHei" panose="020B0503020204020204" pitchFamily="34" charset="-122"/>
                <a:ea typeface="Microsoft YaHei" panose="020B0503020204020204" pitchFamily="34" charset="-122"/>
                <a:cs typeface="Arial Unicode"/>
                <a:sym typeface="Arial Unicode"/>
              </a:rPr>
              <a:t>Typical Applications: </a:t>
            </a:r>
          </a:p>
          <a:p>
            <a:pPr algn="l">
              <a:spcBef>
                <a:spcPct val="0"/>
              </a:spcBef>
            </a:pPr>
            <a:r>
              <a:rPr lang="en-US" sz="1400" b="1" dirty="0">
                <a:solidFill>
                  <a:srgbClr val="203ED8"/>
                </a:solidFill>
                <a:latin typeface="Microsoft YaHei" panose="020B0503020204020204" pitchFamily="34" charset="-122"/>
                <a:ea typeface="Microsoft YaHei" panose="020B0503020204020204" pitchFamily="34" charset="-122"/>
                <a:cs typeface="Arial Unicode"/>
                <a:sym typeface="Arial Unicode"/>
              </a:rPr>
              <a:t>Industry 4.0 Dark-Factories, flexible precision assembly and inspection</a:t>
            </a:r>
          </a:p>
        </p:txBody>
      </p:sp>
      <p:sp>
        <p:nvSpPr>
          <p:cNvPr id="27" name="TextBox 27"/>
          <p:cNvSpPr txBox="1"/>
          <p:nvPr/>
        </p:nvSpPr>
        <p:spPr>
          <a:xfrm>
            <a:off x="708602" y="2648897"/>
            <a:ext cx="6135981" cy="923330"/>
          </a:xfrm>
          <a:prstGeom prst="rect">
            <a:avLst/>
          </a:prstGeom>
        </p:spPr>
        <p:txBody>
          <a:bodyPr wrap="square" lIns="0" tIns="0" rIns="0" bIns="0" rtlCol="0" anchor="t">
            <a:spAutoFit/>
          </a:bodyPr>
          <a:lstStyle/>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Ideal for high-volume production of precision parts in smartphones, laptops, wearables (camera modules, chips), new energy systems, and precision instruments.</a:t>
            </a:r>
          </a:p>
          <a:p>
            <a:pPr algn="l">
              <a:spcBef>
                <a:spcPct val="0"/>
              </a:spcBef>
            </a:pP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With ±0.005° accuracy and high dynamic stability, the integrated rotary module delivers consistent, reliable assembly with no overheating risk—meeting the highest industry standards.</a:t>
            </a:r>
          </a:p>
        </p:txBody>
      </p:sp>
      <p:sp>
        <p:nvSpPr>
          <p:cNvPr id="30" name="TextBox 12">
            <a:extLst>
              <a:ext uri="{FF2B5EF4-FFF2-40B4-BE49-F238E27FC236}">
                <a16:creationId xmlns:a16="http://schemas.microsoft.com/office/drawing/2014/main" id="{DF00EF08-4D14-7CEF-031F-F1B0614AA7E5}"/>
              </a:ext>
            </a:extLst>
          </p:cNvPr>
          <p:cNvSpPr txBox="1"/>
          <p:nvPr/>
        </p:nvSpPr>
        <p:spPr>
          <a:xfrm>
            <a:off x="530431" y="590355"/>
            <a:ext cx="5174355" cy="270010"/>
          </a:xfrm>
          <a:prstGeom prst="rect">
            <a:avLst/>
          </a:prstGeom>
        </p:spPr>
        <p:txBody>
          <a:bodyPr wrap="square" lIns="0" tIns="0" rIns="0" bIns="0" rtlCol="0" anchor="t">
            <a:spAutoFit/>
          </a:bodyPr>
          <a:lstStyle/>
          <a:p>
            <a:pPr>
              <a:lnSpc>
                <a:spcPts val="2331"/>
              </a:lnSpc>
            </a:pPr>
            <a:r>
              <a:rPr lang="en-US" sz="1600" b="1" dirty="0">
                <a:solidFill>
                  <a:srgbClr val="203ED8"/>
                </a:solidFill>
                <a:latin typeface="Microsoft YaHei" panose="020B0503020204020204" pitchFamily="34" charset="-122"/>
                <a:ea typeface="Microsoft YaHei" panose="020B0503020204020204" pitchFamily="34" charset="-122"/>
                <a:cs typeface="Arimo Bold"/>
                <a:sym typeface="Arimo Bold"/>
              </a:rPr>
              <a:t>2）轻量高精超级谐波一体化旋转模组</a:t>
            </a:r>
          </a:p>
        </p:txBody>
      </p:sp>
      <p:grpSp>
        <p:nvGrpSpPr>
          <p:cNvPr id="31" name="Group 13">
            <a:extLst>
              <a:ext uri="{FF2B5EF4-FFF2-40B4-BE49-F238E27FC236}">
                <a16:creationId xmlns:a16="http://schemas.microsoft.com/office/drawing/2014/main" id="{E91979CC-0077-F98B-8D1B-7B8DB7057F06}"/>
              </a:ext>
            </a:extLst>
          </p:cNvPr>
          <p:cNvGrpSpPr/>
          <p:nvPr/>
        </p:nvGrpSpPr>
        <p:grpSpPr>
          <a:xfrm>
            <a:off x="5707407" y="6631883"/>
            <a:ext cx="1124922" cy="1201592"/>
            <a:chOff x="0" y="0"/>
            <a:chExt cx="2616556" cy="2794889"/>
          </a:xfrm>
        </p:grpSpPr>
        <p:sp>
          <p:nvSpPr>
            <p:cNvPr id="32" name="Freeform 14">
              <a:extLst>
                <a:ext uri="{FF2B5EF4-FFF2-40B4-BE49-F238E27FC236}">
                  <a16:creationId xmlns:a16="http://schemas.microsoft.com/office/drawing/2014/main" id="{551B2ABA-4851-5010-730F-77D5F87C2C93}"/>
                </a:ext>
              </a:extLst>
            </p:cNvPr>
            <p:cNvSpPr/>
            <p:nvPr/>
          </p:nvSpPr>
          <p:spPr>
            <a:xfrm>
              <a:off x="0" y="0"/>
              <a:ext cx="2616581" cy="2794889"/>
            </a:xfrm>
            <a:custGeom>
              <a:avLst/>
              <a:gdLst/>
              <a:ahLst/>
              <a:cxnLst/>
              <a:rect l="l" t="t" r="r" b="b"/>
              <a:pathLst>
                <a:path w="2616581" h="2794889">
                  <a:moveTo>
                    <a:pt x="0" y="0"/>
                  </a:moveTo>
                  <a:lnTo>
                    <a:pt x="2616581" y="0"/>
                  </a:lnTo>
                  <a:lnTo>
                    <a:pt x="2616581" y="2794889"/>
                  </a:lnTo>
                  <a:lnTo>
                    <a:pt x="0" y="2794889"/>
                  </a:lnTo>
                  <a:lnTo>
                    <a:pt x="0" y="0"/>
                  </a:lnTo>
                  <a:close/>
                </a:path>
              </a:pathLst>
            </a:custGeom>
            <a:blipFill>
              <a:blip r:embed="rId2"/>
              <a:stretch>
                <a:fillRect l="-50025" t="-66278" r="-45265" b="-16553"/>
              </a:stretch>
            </a:blipFill>
          </p:spPr>
          <p:txBody>
            <a:bodyPr/>
            <a:lstStyle/>
            <a:p>
              <a:endParaRPr lang="zh-CN" altLang="en-US"/>
            </a:p>
          </p:txBody>
        </p:sp>
      </p:grpSp>
      <p:sp>
        <p:nvSpPr>
          <p:cNvPr id="33" name="Freeform 20">
            <a:extLst>
              <a:ext uri="{FF2B5EF4-FFF2-40B4-BE49-F238E27FC236}">
                <a16:creationId xmlns:a16="http://schemas.microsoft.com/office/drawing/2014/main" id="{35F46700-5844-C4F7-56BD-575B089B571C}"/>
              </a:ext>
            </a:extLst>
          </p:cNvPr>
          <p:cNvSpPr/>
          <p:nvPr/>
        </p:nvSpPr>
        <p:spPr>
          <a:xfrm>
            <a:off x="4935332" y="4495821"/>
            <a:ext cx="1995574" cy="1097334"/>
          </a:xfrm>
          <a:custGeom>
            <a:avLst/>
            <a:gdLst/>
            <a:ahLst/>
            <a:cxnLst/>
            <a:rect l="l" t="t" r="r" b="b"/>
            <a:pathLst>
              <a:path w="1995574" h="1097334">
                <a:moveTo>
                  <a:pt x="0" y="0"/>
                </a:moveTo>
                <a:lnTo>
                  <a:pt x="1995574" y="0"/>
                </a:lnTo>
                <a:lnTo>
                  <a:pt x="1995574" y="1097334"/>
                </a:lnTo>
                <a:lnTo>
                  <a:pt x="0" y="1097334"/>
                </a:lnTo>
                <a:lnTo>
                  <a:pt x="0" y="0"/>
                </a:lnTo>
                <a:close/>
              </a:path>
            </a:pathLst>
          </a:custGeom>
          <a:blipFill>
            <a:blip r:embed="rId3"/>
            <a:stretch>
              <a:fillRect/>
            </a:stretch>
          </a:blipFill>
        </p:spPr>
        <p:txBody>
          <a:bodyPr/>
          <a:lstStyle/>
          <a:p>
            <a:endParaRPr lang="zh-CN" altLang="en-US"/>
          </a:p>
        </p:txBody>
      </p:sp>
      <p:sp>
        <p:nvSpPr>
          <p:cNvPr id="34" name="TextBox 26">
            <a:extLst>
              <a:ext uri="{FF2B5EF4-FFF2-40B4-BE49-F238E27FC236}">
                <a16:creationId xmlns:a16="http://schemas.microsoft.com/office/drawing/2014/main" id="{1A6E3688-829D-06A3-0458-72CF986327B9}"/>
              </a:ext>
            </a:extLst>
          </p:cNvPr>
          <p:cNvSpPr txBox="1"/>
          <p:nvPr/>
        </p:nvSpPr>
        <p:spPr>
          <a:xfrm>
            <a:off x="690476" y="1329040"/>
            <a:ext cx="5251714" cy="179536"/>
          </a:xfrm>
          <a:prstGeom prst="rect">
            <a:avLst/>
          </a:prstGeom>
        </p:spPr>
        <p:txBody>
          <a:bodyPr wrap="square" lIns="0" tIns="0" rIns="0" bIns="0" rtlCol="0" anchor="t">
            <a:spAutoFit/>
          </a:bodyPr>
          <a:lstStyle/>
          <a:p>
            <a:pPr algn="l">
              <a:lnSpc>
                <a:spcPts val="1428"/>
              </a:lnSpc>
              <a:spcBef>
                <a:spcPct val="0"/>
              </a:spcBef>
            </a:pPr>
            <a:r>
              <a:rPr lang="en-US" sz="14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rPr>
              <a:t>典型应用场景：工业4.0黑灯工厂，柔性高精度装配、检测等</a:t>
            </a:r>
          </a:p>
        </p:txBody>
      </p:sp>
      <p:sp>
        <p:nvSpPr>
          <p:cNvPr id="35" name="TextBox 27">
            <a:extLst>
              <a:ext uri="{FF2B5EF4-FFF2-40B4-BE49-F238E27FC236}">
                <a16:creationId xmlns:a16="http://schemas.microsoft.com/office/drawing/2014/main" id="{B0D74064-2F56-439D-ADDA-4F594142BE58}"/>
              </a:ext>
            </a:extLst>
          </p:cNvPr>
          <p:cNvSpPr txBox="1"/>
          <p:nvPr/>
        </p:nvSpPr>
        <p:spPr>
          <a:xfrm>
            <a:off x="708602" y="2060837"/>
            <a:ext cx="6135981" cy="553998"/>
          </a:xfrm>
          <a:prstGeom prst="rect">
            <a:avLst/>
          </a:prstGeom>
        </p:spPr>
        <p:txBody>
          <a:bodyPr wrap="square" lIns="0" tIns="0" rIns="0" bIns="0" rtlCol="0" anchor="t">
            <a:spAutoFit/>
          </a:bodyPr>
          <a:lstStyle/>
          <a:p>
            <a:pPr algn="l">
              <a:spcBef>
                <a:spcPct val="0"/>
              </a:spcBef>
            </a:pPr>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针对手机、笔记本及智能穿戴设备的精密零部件（如摄像头模组、芯片等</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a:t>
            </a:r>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新能源电控、精密仪器等大规模装配，一体化旋转模组凭借</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 0.005°与高动态稳定性，无过热风险，确保装配过程一致性与可靠性，满足相关行业严苛标准</a:t>
            </a:r>
          </a:p>
        </p:txBody>
      </p:sp>
      <p:sp>
        <p:nvSpPr>
          <p:cNvPr id="36" name="TextBox 28">
            <a:extLst>
              <a:ext uri="{FF2B5EF4-FFF2-40B4-BE49-F238E27FC236}">
                <a16:creationId xmlns:a16="http://schemas.microsoft.com/office/drawing/2014/main" id="{C049BAAA-B795-709C-551A-E214EA869140}"/>
              </a:ext>
            </a:extLst>
          </p:cNvPr>
          <p:cNvSpPr txBox="1"/>
          <p:nvPr/>
        </p:nvSpPr>
        <p:spPr>
          <a:xfrm>
            <a:off x="625594" y="3909937"/>
            <a:ext cx="3124200" cy="1107996"/>
          </a:xfrm>
          <a:prstGeom prst="rect">
            <a:avLst/>
          </a:prstGeom>
        </p:spPr>
        <p:txBody>
          <a:bodyPr wrap="square" lIns="0" tIns="0" rIns="0" bIns="0" rtlCol="0" anchor="t">
            <a:spAutoFit/>
          </a:bodyPr>
          <a:lstStyle/>
          <a:p>
            <a:pPr marL="97156" lvl="1" algn="l"/>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提升装配效率：自动化作业缩短生产周期</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a:t>
            </a:r>
          </a:p>
          <a:p>
            <a:pPr marL="97156" lvl="1" algn="l"/>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实现24小时不间断生产。</a:t>
            </a:r>
          </a:p>
          <a:p>
            <a:pPr marL="97156" lvl="1" algn="l"/>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降低人力成本：减少对熟练工依赖</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a:t>
            </a:r>
          </a:p>
          <a:p>
            <a:pPr marL="97156" lvl="1" algn="l"/>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规避人工操作不确定性风险</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a:t>
            </a:r>
          </a:p>
          <a:p>
            <a:pPr marL="97156" lvl="1" algn="l"/>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提高产品良率：高精度控制减少装配误差</a:t>
            </a:r>
            <a:r>
              <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rPr>
              <a:t>，</a:t>
            </a:r>
          </a:p>
          <a:p>
            <a:pPr marL="97156" lvl="1" algn="l"/>
            <a:r>
              <a:rPr lang="en-US" sz="1200" dirty="0" err="1">
                <a:solidFill>
                  <a:srgbClr val="000000"/>
                </a:solidFill>
                <a:latin typeface="Microsoft YaHei" panose="020B0503020204020204" pitchFamily="34" charset="-122"/>
                <a:ea typeface="Microsoft YaHei" panose="020B0503020204020204" pitchFamily="34" charset="-122"/>
                <a:cs typeface="Arial Unicode"/>
                <a:sym typeface="Arial Unicode"/>
              </a:rPr>
              <a:t>显著降低不良品损失</a:t>
            </a:r>
            <a:endParaRPr lang="en-US" sz="1200" dirty="0">
              <a:solidFill>
                <a:srgbClr val="000000"/>
              </a:solidFill>
              <a:latin typeface="Microsoft YaHei" panose="020B0503020204020204" pitchFamily="34" charset="-122"/>
              <a:ea typeface="Microsoft YaHei" panose="020B0503020204020204" pitchFamily="34" charset="-122"/>
              <a:cs typeface="Arial Unicode"/>
              <a:sym typeface="Arial Unicode"/>
            </a:endParaRPr>
          </a:p>
        </p:txBody>
      </p:sp>
      <p:sp>
        <p:nvSpPr>
          <p:cNvPr id="37" name="TextBox 29">
            <a:extLst>
              <a:ext uri="{FF2B5EF4-FFF2-40B4-BE49-F238E27FC236}">
                <a16:creationId xmlns:a16="http://schemas.microsoft.com/office/drawing/2014/main" id="{86D8BB64-4ED2-3A65-626B-924062047259}"/>
              </a:ext>
            </a:extLst>
          </p:cNvPr>
          <p:cNvSpPr txBox="1"/>
          <p:nvPr/>
        </p:nvSpPr>
        <p:spPr>
          <a:xfrm>
            <a:off x="727516" y="3693398"/>
            <a:ext cx="2390093" cy="182499"/>
          </a:xfrm>
          <a:prstGeom prst="rect">
            <a:avLst/>
          </a:prstGeom>
        </p:spPr>
        <p:txBody>
          <a:bodyPr lIns="0" tIns="0" rIns="0" bIns="0" rtlCol="0" anchor="t">
            <a:spAutoFit/>
          </a:bodyPr>
          <a:lstStyle/>
          <a:p>
            <a:pPr algn="l">
              <a:lnSpc>
                <a:spcPts val="1428"/>
              </a:lnSpc>
              <a:spcBef>
                <a:spcPct val="0"/>
              </a:spcBef>
            </a:pPr>
            <a:r>
              <a:rPr lang="en-US" sz="1600" b="1" dirty="0" err="1">
                <a:solidFill>
                  <a:srgbClr val="203ED8"/>
                </a:solidFill>
                <a:latin typeface="Microsoft YaHei" panose="020B0503020204020204" pitchFamily="34" charset="-122"/>
                <a:ea typeface="Microsoft YaHei" panose="020B0503020204020204" pitchFamily="34" charset="-122"/>
                <a:cs typeface="Arial Unicode Bold"/>
                <a:sym typeface="Arial Unicode Bold"/>
              </a:rPr>
              <a:t>创造客户价值</a:t>
            </a:r>
            <a:endParaRPr lang="en-US" sz="1600" b="1" dirty="0">
              <a:solidFill>
                <a:srgbClr val="203ED8"/>
              </a:solidFill>
              <a:latin typeface="Microsoft YaHei" panose="020B0503020204020204" pitchFamily="34" charset="-122"/>
              <a:ea typeface="Microsoft YaHei" panose="020B0503020204020204" pitchFamily="34" charset="-122"/>
              <a:cs typeface="Arial Unicode Bold"/>
              <a:sym typeface="Arial Unicode Bold"/>
            </a:endParaRPr>
          </a:p>
        </p:txBody>
      </p:sp>
      <p:pic>
        <p:nvPicPr>
          <p:cNvPr id="38" name="图片 37">
            <a:extLst>
              <a:ext uri="{FF2B5EF4-FFF2-40B4-BE49-F238E27FC236}">
                <a16:creationId xmlns:a16="http://schemas.microsoft.com/office/drawing/2014/main" id="{42294ABF-593C-4337-DB6D-CF5E0D30C6AF}"/>
              </a:ext>
            </a:extLst>
          </p:cNvPr>
          <p:cNvPicPr>
            <a:picLocks noChangeAspect="1"/>
          </p:cNvPicPr>
          <p:nvPr/>
        </p:nvPicPr>
        <p:blipFill>
          <a:blip r:embed="rId4"/>
          <a:stretch>
            <a:fillRect/>
          </a:stretch>
        </p:blipFill>
        <p:spPr>
          <a:xfrm>
            <a:off x="735829" y="6802180"/>
            <a:ext cx="4879195" cy="2389016"/>
          </a:xfrm>
          <a:prstGeom prst="rect">
            <a:avLst/>
          </a:prstGeom>
        </p:spPr>
      </p:pic>
      <p:sp>
        <p:nvSpPr>
          <p:cNvPr id="40" name="文本框 39">
            <a:extLst>
              <a:ext uri="{FF2B5EF4-FFF2-40B4-BE49-F238E27FC236}">
                <a16:creationId xmlns:a16="http://schemas.microsoft.com/office/drawing/2014/main" id="{D9ED04E8-4A67-60FC-435E-2727FF6A7135}"/>
              </a:ext>
            </a:extLst>
          </p:cNvPr>
          <p:cNvSpPr txBox="1"/>
          <p:nvPr/>
        </p:nvSpPr>
        <p:spPr>
          <a:xfrm>
            <a:off x="731557" y="6566414"/>
            <a:ext cx="3781044" cy="183448"/>
          </a:xfrm>
          <a:prstGeom prst="rect">
            <a:avLst/>
          </a:prstGeom>
        </p:spPr>
        <p:txBody>
          <a:bodyPr lIns="0" tIns="0" rIns="0" bIns="0" rtlCol="0" anchor="t">
            <a:spAutoFit/>
          </a:bodyPr>
          <a:lstStyle>
            <a:defPPr>
              <a:defRPr lang="en-US"/>
            </a:defPPr>
            <a:lvl1pPr>
              <a:lnSpc>
                <a:spcPts val="1428"/>
              </a:lnSpc>
              <a:spcBef>
                <a:spcPct val="0"/>
              </a:spcBef>
              <a:defRPr sz="1600" b="1">
                <a:solidFill>
                  <a:srgbClr val="203ED8"/>
                </a:solidFill>
                <a:latin typeface="Microsoft YaHei" panose="020B0503020204020204" pitchFamily="34" charset="-122"/>
                <a:ea typeface="Microsoft YaHei" panose="020B0503020204020204" pitchFamily="34" charset="-122"/>
                <a:cs typeface="Arial Unicode Bold"/>
              </a:defRPr>
            </a:lvl1pPr>
          </a:lstStyle>
          <a:p>
            <a:r>
              <a:rPr lang="zh-CN" altLang="en-US" dirty="0"/>
              <a:t>主要参数/Main Parameters </a:t>
            </a:r>
          </a:p>
        </p:txBody>
      </p:sp>
      <p:sp>
        <p:nvSpPr>
          <p:cNvPr id="2" name="TextBox 34">
            <a:extLst>
              <a:ext uri="{FF2B5EF4-FFF2-40B4-BE49-F238E27FC236}">
                <a16:creationId xmlns:a16="http://schemas.microsoft.com/office/drawing/2014/main" id="{6F801B23-DBA8-0272-B945-D9261BA4EFC5}"/>
              </a:ext>
            </a:extLst>
          </p:cNvPr>
          <p:cNvSpPr txBox="1"/>
          <p:nvPr/>
        </p:nvSpPr>
        <p:spPr>
          <a:xfrm>
            <a:off x="4192240" y="9321513"/>
            <a:ext cx="2786635" cy="384721"/>
          </a:xfrm>
          <a:prstGeom prst="rect">
            <a:avLst/>
          </a:prstGeom>
        </p:spPr>
        <p:txBody>
          <a:bodyPr wrap="square" lIns="0" tIns="0" rIns="0" bIns="0" rtlCol="0" anchor="t">
            <a:spAutoFit/>
          </a:bodyPr>
          <a:lstStyle/>
          <a:p>
            <a:pPr algn="ctr">
              <a:lnSpc>
                <a:spcPts val="1510"/>
              </a:lnSpc>
              <a:spcBef>
                <a:spcPct val="0"/>
              </a:spcBef>
            </a:pPr>
            <a:r>
              <a:rPr lang="en-US" sz="1200" b="1">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WAKABAYASHI(</a:t>
            </a:r>
            <a:r>
              <a:rPr lang="en-US" sz="1200" b="1" dirty="0">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H.K.,)LIMITED</a:t>
            </a:r>
          </a:p>
          <a:p>
            <a:pPr algn="ctr">
              <a:lnSpc>
                <a:spcPts val="1510"/>
              </a:lnSpc>
              <a:spcBef>
                <a:spcPct val="0"/>
              </a:spcBef>
            </a:pPr>
            <a:r>
              <a:rPr lang="en-US" sz="1200" b="1" dirty="0" err="1">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rPr>
              <a:t>www.dynamicwintec.com</a:t>
            </a:r>
            <a:endParaRPr lang="en-US" sz="1200" b="1" dirty="0">
              <a:latin typeface="微软雅黑" panose="020B0503020204020204" pitchFamily="34" charset="-122"/>
              <a:ea typeface="微软雅黑" panose="020B0503020204020204" pitchFamily="34" charset="-122"/>
              <a:cs typeface="字由点字典黑 Bold" panose="00020600040101010101" charset="-122"/>
              <a:sym typeface="字由点字典黑 Bold" panose="00020600040101010101" charset="-122"/>
            </a:endParaRPr>
          </a:p>
        </p:txBody>
      </p:sp>
      <p:sp>
        <p:nvSpPr>
          <p:cNvPr id="7" name="Rectangle 3">
            <a:extLst>
              <a:ext uri="{FF2B5EF4-FFF2-40B4-BE49-F238E27FC236}">
                <a16:creationId xmlns:a16="http://schemas.microsoft.com/office/drawing/2014/main" id="{95C2CEF9-226D-913A-BD76-0A17ABD46C30}"/>
              </a:ext>
            </a:extLst>
          </p:cNvPr>
          <p:cNvSpPr>
            <a:spLocks noChangeArrowheads="1"/>
          </p:cNvSpPr>
          <p:nvPr/>
        </p:nvSpPr>
        <p:spPr bwMode="auto">
          <a:xfrm>
            <a:off x="0" y="59323"/>
            <a:ext cx="18473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ja-JP" sz="1600" b="0" i="0" u="none" strike="noStrike" cap="none" normalizeH="0" baseline="0" dirty="0">
              <a:ln>
                <a:noFill/>
              </a:ln>
              <a:solidFill>
                <a:srgbClr val="203ED8"/>
              </a:solidFill>
              <a:effectLst/>
              <a:latin typeface="Microsoft YaHei" panose="020B0503020204020204" pitchFamily="34" charset="-122"/>
              <a:ea typeface="Microsoft YaHei" panose="020B0503020204020204" pitchFamily="34" charset="-122"/>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390</Words>
  <Application>Microsoft Office PowerPoint</Application>
  <PresentationFormat>自定义</PresentationFormat>
  <Paragraphs>43</Paragraphs>
  <Slides>2</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vt:i4>
      </vt:variant>
    </vt:vector>
  </HeadingPairs>
  <TitlesOfParts>
    <vt:vector size="7" baseType="lpstr">
      <vt:lpstr>微软雅黑</vt:lpstr>
      <vt:lpstr>Calibri</vt:lpstr>
      <vt:lpstr>Arial</vt:lpstr>
      <vt:lpstr>微软雅黑</vt:lpstr>
      <vt:lpstr>Office Theme</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英文规格书.pptx 副本</dc:title>
  <dc:creator>Yoichi Hasebe</dc:creator>
  <cp:lastModifiedBy>Administrator</cp:lastModifiedBy>
  <cp:revision>20</cp:revision>
  <dcterms:created xsi:type="dcterms:W3CDTF">2006-08-16T00:00:00Z</dcterms:created>
  <dcterms:modified xsi:type="dcterms:W3CDTF">2026-06-05T06:44:01Z</dcterms:modified>
  <dc:identifier>DAHDg_UsLzE</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{"Label":"1","ContentProducer":"001191110105MA01AN806X00000","ProduceID":"DAHDg_UsLzE","ReservedCode1":"","ContentPropagator":"001191110105MA01AN806X00000","PropagateID":"DAHDg_UsLzE","ReservedCode2":""}</vt:lpwstr>
  </property>
</Properties>
</file>