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60" r:id="rId2"/>
    <p:sldId id="261" r:id="rId3"/>
  </p:sldIdLst>
  <p:sldSz cx="7696200" cy="10401300"/>
  <p:notesSz cx="6858000" cy="9144000"/>
  <p:embeddedFontLst>
    <p:embeddedFont>
      <p:font typeface="Arial Unicode MS" panose="02010600030101010101" charset="-122"/>
      <p:regular r:id="rId5"/>
    </p:embeddedFont>
    <p:embeddedFont>
      <p:font typeface="等线" panose="02010600030101010101" pitchFamily="2" charset="-122"/>
      <p:regular r:id="rId6"/>
      <p:bold r:id="rId7"/>
    </p:embeddedFont>
    <p:embeddedFont>
      <p:font typeface="微软雅黑" panose="020B0503020204020204" pitchFamily="34" charset="-122"/>
      <p:regular r:id="rId8"/>
      <p:bold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7" userDrawn="1">
          <p15:clr>
            <a:srgbClr val="A4A3A4"/>
          </p15:clr>
        </p15:guide>
        <p15:guide id="2" pos="28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E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46" autoAdjust="0"/>
    <p:restoredTop sz="94541" autoAdjust="0"/>
  </p:normalViewPr>
  <p:slideViewPr>
    <p:cSldViewPr showGuides="1">
      <p:cViewPr varScale="1">
        <p:scale>
          <a:sx n="71" d="100"/>
          <a:sy n="71" d="100"/>
        </p:scale>
        <p:origin x="2844" y="78"/>
      </p:cViewPr>
      <p:guideLst>
        <p:guide orient="horz" pos="2177"/>
        <p:guide pos="287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viewProps" Target="viewProps.xml"/><Relationship Id="rId5" Type="http://schemas.openxmlformats.org/officeDocument/2006/relationships/font" Target="fonts/font1.fntdata"/><Relationship Id="rId10"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D0655-FFE6-BD42-889A-5B70FD3189A9}" type="datetimeFigureOut">
              <a:rPr kumimoji="1" lang="zh-CN" altLang="en-US" smtClean="0"/>
              <a:t>2026/6/5</a:t>
            </a:fld>
            <a:endParaRPr kumimoji="1" lang="zh-CN" altLang="en-US"/>
          </a:p>
        </p:txBody>
      </p:sp>
      <p:sp>
        <p:nvSpPr>
          <p:cNvPr id="4" name="幻灯片图像占位符 3"/>
          <p:cNvSpPr>
            <a:spLocks noGrp="1" noRot="1" noChangeAspect="1"/>
          </p:cNvSpPr>
          <p:nvPr>
            <p:ph type="sldImg" idx="2"/>
          </p:nvPr>
        </p:nvSpPr>
        <p:spPr>
          <a:xfrm>
            <a:off x="2287588" y="1143000"/>
            <a:ext cx="22828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8A8B3-F75D-454E-B132-A829411CB088}" type="slidenum">
              <a:rPr kumimoji="1" lang="zh-CN" altLang="en-US" smtClean="0"/>
              <a:t>‹#›</a:t>
            </a:fld>
            <a:endParaRPr kumimoji="1" lang="zh-CN" altLang="en-US"/>
          </a:p>
        </p:txBody>
      </p:sp>
    </p:spTree>
    <p:extLst>
      <p:ext uri="{BB962C8B-B14F-4D97-AF65-F5344CB8AC3E}">
        <p14:creationId xmlns:p14="http://schemas.microsoft.com/office/powerpoint/2010/main" val="156386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6E8A8B3-F75D-454E-B132-A829411CB088}" type="slidenum">
              <a:rPr kumimoji="1" lang="zh-CN" altLang="en-US" smtClean="0"/>
              <a:t>1</a:t>
            </a:fld>
            <a:endParaRPr kumimoji="1" lang="zh-CN" altLang="en-US"/>
          </a:p>
        </p:txBody>
      </p:sp>
    </p:spTree>
    <p:extLst>
      <p:ext uri="{BB962C8B-B14F-4D97-AF65-F5344CB8AC3E}">
        <p14:creationId xmlns:p14="http://schemas.microsoft.com/office/powerpoint/2010/main" val="391378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6/5/2026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6/5/2026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a:xfrm>
            <a:off x="0" y="0"/>
            <a:ext cx="7696200" cy="10401300"/>
          </a:xfrm>
          <a:custGeom>
            <a:avLst/>
            <a:gdLst/>
            <a:ahLst/>
            <a:cxnLst/>
            <a:rect l="l" t="t" r="r" b="b"/>
            <a:pathLst>
              <a:path w="7579456" h="10436615">
                <a:moveTo>
                  <a:pt x="0" y="0"/>
                </a:moveTo>
                <a:lnTo>
                  <a:pt x="7579456" y="0"/>
                </a:lnTo>
                <a:lnTo>
                  <a:pt x="7579456" y="10436615"/>
                </a:lnTo>
                <a:lnTo>
                  <a:pt x="0" y="10436615"/>
                </a:lnTo>
                <a:lnTo>
                  <a:pt x="0" y="0"/>
                </a:lnTo>
                <a:close/>
              </a:path>
            </a:pathLst>
          </a:custGeom>
          <a:blipFill>
            <a:blip r:embed="rId3"/>
            <a:stretch>
              <a:fillRect t="-1518" b="-648"/>
            </a:stretch>
          </a:blipFill>
        </p:spPr>
        <p:txBody>
          <a:bodyPr/>
          <a:lstStyle/>
          <a:p>
            <a:endParaRPr lang="zh-CN"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TextBox 46"/>
          <p:cNvSpPr txBox="1"/>
          <p:nvPr/>
        </p:nvSpPr>
        <p:spPr>
          <a:xfrm>
            <a:off x="4819675" y="323850"/>
            <a:ext cx="2609825" cy="1692771"/>
          </a:xfrm>
          <a:prstGeom prst="rect">
            <a:avLst/>
          </a:prstGeom>
        </p:spPr>
        <p:txBody>
          <a:bodyPr wrap="square" lIns="0" tIns="0" rIns="0" bIns="0" rtlCol="0" anchor="t">
            <a:spAutoFit/>
          </a:bodyPr>
          <a:lstStyle/>
          <a:p>
            <a:pPr algn="just">
              <a:lnSpc>
                <a:spcPct val="150000"/>
              </a:lnSpc>
              <a:spcBef>
                <a:spcPct val="0"/>
              </a:spcBef>
            </a:pPr>
            <a:r>
              <a:rPr lang="zh-CN" altLang="en-US" sz="20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  </a:t>
            </a:r>
            <a:r>
              <a:rPr lang="en-US" altLang="zh-CN" sz="20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    	</a:t>
            </a:r>
          </a:p>
          <a:p>
            <a:pPr algn="just">
              <a:spcBef>
                <a:spcPct val="0"/>
              </a:spcBef>
            </a:pPr>
            <a:r>
              <a:rPr lang="en-US" sz="20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 </a:t>
            </a:r>
          </a:p>
          <a:p>
            <a:pPr algn="just">
              <a:spcBef>
                <a:spcPct val="0"/>
              </a:spcBef>
            </a:pPr>
            <a:r>
              <a:rPr lang="zh-CN" altLang="en-US" sz="20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Crafted with Precision</a:t>
            </a:r>
          </a:p>
          <a:p>
            <a:pPr algn="just">
              <a:spcBef>
                <a:spcPct val="0"/>
              </a:spcBef>
            </a:pP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CN" altLang="en-US"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 Driven by Innovation</a:t>
            </a:r>
          </a:p>
          <a:p>
            <a:pPr algn="just">
              <a:spcBef>
                <a:spcPct val="0"/>
              </a:spcBef>
            </a:pP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CN" altLang="en-US"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AU" b="1" dirty="0">
                <a:latin typeface="Arial Unicode MS" panose="020B0604020202020204" pitchFamily="34" charset="-128"/>
                <a:ea typeface="Arial Unicode MS" panose="020B0604020202020204" pitchFamily="34" charset="-128"/>
                <a:cs typeface="Arial Unicode MS" panose="020B0604020202020204" pitchFamily="34" charset="-128"/>
              </a:rPr>
              <a:t>· Built for Action</a:t>
            </a:r>
            <a:endParaRPr lang="en-US" altLang="zh-CN" sz="20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endParaRPr>
          </a:p>
        </p:txBody>
      </p:sp>
      <p:sp>
        <p:nvSpPr>
          <p:cNvPr id="6" name="Freeform 11"/>
          <p:cNvSpPr/>
          <p:nvPr/>
        </p:nvSpPr>
        <p:spPr>
          <a:xfrm>
            <a:off x="6074176" y="551424"/>
            <a:ext cx="1277814" cy="332872"/>
          </a:xfrm>
          <a:custGeom>
            <a:avLst/>
            <a:gdLst/>
            <a:ahLst/>
            <a:cxnLst/>
            <a:rect l="l" t="t" r="r" b="b"/>
            <a:pathLst>
              <a:path w="1586541" h="437690">
                <a:moveTo>
                  <a:pt x="0" y="0"/>
                </a:moveTo>
                <a:lnTo>
                  <a:pt x="1586541" y="0"/>
                </a:lnTo>
                <a:lnTo>
                  <a:pt x="1586541" y="437690"/>
                </a:lnTo>
                <a:lnTo>
                  <a:pt x="0" y="437690"/>
                </a:lnTo>
                <a:lnTo>
                  <a:pt x="0" y="0"/>
                </a:lnTo>
                <a:close/>
              </a:path>
            </a:pathLst>
          </a:custGeom>
          <a:blipFill>
            <a:blip r:embed="rId4"/>
            <a:stretch>
              <a:fillRect l="-2797" r="-2797"/>
            </a:stretch>
          </a:blipFill>
        </p:spPr>
        <p:txBody>
          <a:bodyPr/>
          <a:lstStyle/>
          <a:p>
            <a:endParaRPr lang="zh-CN" altLang="en-US"/>
          </a:p>
        </p:txBody>
      </p:sp>
      <p:sp>
        <p:nvSpPr>
          <p:cNvPr id="10" name="TextBox 34"/>
          <p:cNvSpPr txBox="1"/>
          <p:nvPr/>
        </p:nvSpPr>
        <p:spPr>
          <a:xfrm>
            <a:off x="4848069" y="9399323"/>
            <a:ext cx="2713635" cy="677108"/>
          </a:xfrm>
          <a:prstGeom prst="rect">
            <a:avLst/>
          </a:prstGeom>
        </p:spPr>
        <p:txBody>
          <a:bodyPr wrap="square" lIns="0" tIns="0" rIns="0" bIns="0" rtlCol="0" anchor="t">
            <a:spAutoFit/>
          </a:bodyPr>
          <a:lstStyle/>
          <a:p>
            <a:pPr>
              <a:spcBef>
                <a:spcPct val="0"/>
              </a:spcBef>
            </a:pP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Wintec Dynamic</a:t>
            </a:r>
            <a:r>
              <a:rPr lang="zh-CN" altLang="en-US"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 </a:t>
            </a: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(Shenzhen)</a:t>
            </a:r>
            <a:r>
              <a:rPr lang="zh-CN" altLang="en-US"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 </a:t>
            </a: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Ltd</a:t>
            </a:r>
          </a:p>
          <a:p>
            <a:pPr>
              <a:spcBef>
                <a:spcPct val="0"/>
              </a:spcBef>
            </a:pP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WAKABAYASHI(H.K.)LIMITED</a:t>
            </a:r>
          </a:p>
          <a:p>
            <a:pPr>
              <a:spcBef>
                <a:spcPct val="0"/>
              </a:spcBef>
            </a:pPr>
            <a:r>
              <a:rPr lang="en-US" sz="1600" b="1" dirty="0" err="1">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www.dynamicwintec.com</a:t>
            </a:r>
            <a:endParaRPr lang="en-US" sz="16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endParaRPr>
          </a:p>
        </p:txBody>
      </p:sp>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4641" y="-3252"/>
            <a:ext cx="1699535" cy="1074029"/>
          </a:xfrm>
          <a:prstGeom prst="rect">
            <a:avLst/>
          </a:prstGeom>
        </p:spPr>
      </p:pic>
      <p:sp>
        <p:nvSpPr>
          <p:cNvPr id="20" name="文本框 19"/>
          <p:cNvSpPr txBox="1"/>
          <p:nvPr/>
        </p:nvSpPr>
        <p:spPr>
          <a:xfrm>
            <a:off x="4596877" y="7466779"/>
            <a:ext cx="3005823" cy="1600438"/>
          </a:xfrm>
          <a:prstGeom prst="rect">
            <a:avLst/>
          </a:prstGeom>
          <a:noFill/>
        </p:spPr>
        <p:txBody>
          <a:bodyPr wrap="square">
            <a:spAutoFit/>
          </a:bodyPr>
          <a:lstStyle/>
          <a:p>
            <a:pPr algn="ctr"/>
            <a:r>
              <a:rPr lang="en-AU" sz="1400" b="1" dirty="0">
                <a:latin typeface="Arial Unicode MS" panose="020B0604020202020204" pitchFamily="34" charset="-128"/>
                <a:ea typeface="Arial Unicode MS" panose="020B0604020202020204" pitchFamily="34" charset="-128"/>
                <a:cs typeface="Arial Unicode MS" panose="020B0604020202020204" pitchFamily="34" charset="-128"/>
              </a:rPr>
              <a:t>Core Technologies</a:t>
            </a:r>
          </a:p>
          <a:p>
            <a:pPr algn="ctr"/>
            <a:r>
              <a:rPr lang="en-AU" sz="1400" b="1">
                <a:latin typeface="Arial Unicode MS" panose="020B0604020202020204" pitchFamily="34" charset="-128"/>
                <a:ea typeface="Arial Unicode MS" panose="020B0604020202020204" pitchFamily="34" charset="-128"/>
                <a:cs typeface="Arial Unicode MS" panose="020B0604020202020204" pitchFamily="34" charset="-128"/>
              </a:rPr>
              <a:t>   0–1 </a:t>
            </a:r>
            <a:r>
              <a:rPr lang="en-AU" sz="1400" b="1" dirty="0">
                <a:latin typeface="Arial Unicode MS" panose="020B0604020202020204" pitchFamily="34" charset="-128"/>
                <a:ea typeface="Arial Unicode MS" panose="020B0604020202020204" pitchFamily="34" charset="-128"/>
                <a:cs typeface="Arial Unicode MS" panose="020B0604020202020204" pitchFamily="34" charset="-128"/>
              </a:rPr>
              <a:t>Full-Stack </a:t>
            </a:r>
            <a:r>
              <a:rPr lang="en-AU" sz="1400" b="1">
                <a:latin typeface="Arial Unicode MS" panose="020B0604020202020204" pitchFamily="34" charset="-128"/>
                <a:ea typeface="Arial Unicode MS" panose="020B0604020202020204" pitchFamily="34" charset="-128"/>
                <a:cs typeface="Arial Unicode MS" panose="020B0604020202020204" pitchFamily="34" charset="-128"/>
              </a:rPr>
              <a:t>In-House </a:t>
            </a:r>
          </a:p>
          <a:p>
            <a:pPr algn="ctr"/>
            <a:r>
              <a:rPr lang="en-AU" sz="1400" b="1">
                <a:latin typeface="Arial Unicode MS" panose="020B0604020202020204" pitchFamily="34" charset="-128"/>
                <a:ea typeface="Arial Unicode MS" panose="020B0604020202020204" pitchFamily="34" charset="-128"/>
                <a:cs typeface="Arial Unicode MS" panose="020B0604020202020204" pitchFamily="34" charset="-128"/>
              </a:rPr>
              <a:t>R</a:t>
            </a:r>
            <a:r>
              <a:rPr lang="en-AU" sz="1400" b="1" dirty="0">
                <a:latin typeface="Arial Unicode MS" panose="020B0604020202020204" pitchFamily="34" charset="-128"/>
                <a:ea typeface="Arial Unicode MS" panose="020B0604020202020204" pitchFamily="34" charset="-128"/>
                <a:cs typeface="Arial Unicode MS" panose="020B0604020202020204" pitchFamily="34" charset="-128"/>
              </a:rPr>
              <a:t>&amp;D &amp; Manufacturing</a:t>
            </a:r>
          </a:p>
          <a:p>
            <a:pPr algn="ctr"/>
            <a:endParaRPr lang="en-AU" sz="1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lang="en-AU" sz="1400" b="1" dirty="0">
                <a:latin typeface="Arial Unicode MS" panose="020B0604020202020204" pitchFamily="34" charset="-128"/>
                <a:ea typeface="Arial Unicode MS" panose="020B0604020202020204" pitchFamily="34" charset="-128"/>
                <a:cs typeface="Arial Unicode MS" panose="020B0604020202020204" pitchFamily="34" charset="-128"/>
              </a:rPr>
              <a:t>Compact</a:t>
            </a: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AU" sz="1400" b="1" dirty="0">
                <a:latin typeface="Arial Unicode MS" panose="020B0604020202020204" pitchFamily="34" charset="-128"/>
                <a:ea typeface="Arial Unicode MS" panose="020B0604020202020204" pitchFamily="34" charset="-128"/>
                <a:cs typeface="Arial Unicode MS" panose="020B0604020202020204" pitchFamily="34" charset="-128"/>
              </a:rPr>
              <a:t> Lightweight </a:t>
            </a:r>
          </a:p>
          <a:p>
            <a:pPr algn="ctr"/>
            <a:r>
              <a:rPr lang="en-AU" sz="1400" b="1" dirty="0">
                <a:latin typeface="Arial Unicode MS" panose="020B0604020202020204" pitchFamily="34" charset="-128"/>
                <a:ea typeface="Arial Unicode MS" panose="020B0604020202020204" pitchFamily="34" charset="-128"/>
                <a:cs typeface="Arial Unicode MS" panose="020B0604020202020204" pitchFamily="34" charset="-128"/>
              </a:rPr>
              <a:t>Flattening, High Rigidity </a:t>
            </a:r>
          </a:p>
          <a:p>
            <a:pPr algn="ctr"/>
            <a:r>
              <a:rPr lang="en-AU" sz="1400" b="1" dirty="0">
                <a:latin typeface="Arial Unicode MS" panose="020B0604020202020204" pitchFamily="34" charset="-128"/>
                <a:ea typeface="Arial Unicode MS" panose="020B0604020202020204" pitchFamily="34" charset="-128"/>
                <a:cs typeface="Arial Unicode MS" panose="020B0604020202020204" pitchFamily="34" charset="-128"/>
              </a:rPr>
              <a:t>Ultra-Quiet Performance</a:t>
            </a:r>
          </a:p>
        </p:txBody>
      </p:sp>
      <p:sp>
        <p:nvSpPr>
          <p:cNvPr id="24" name="文本框 23"/>
          <p:cNvSpPr txBox="1"/>
          <p:nvPr/>
        </p:nvSpPr>
        <p:spPr>
          <a:xfrm>
            <a:off x="865405" y="7177223"/>
            <a:ext cx="3779381" cy="3123932"/>
          </a:xfrm>
          <a:prstGeom prst="rect">
            <a:avLst/>
          </a:prstGeom>
          <a:noFill/>
        </p:spPr>
        <p:txBody>
          <a:bodyPr wrap="square">
            <a:spAutoFit/>
          </a:bodyPr>
          <a:lstStyle/>
          <a:p>
            <a:r>
              <a:rPr lang="en-AU" sz="1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Industry Challenges</a:t>
            </a:r>
          </a:p>
          <a:p>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Overheating &amp; Low Payload</a:t>
            </a:r>
            <a:b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Limited Precision for Lightweight 3C </a:t>
            </a:r>
            <a:r>
              <a:rPr lang="zh-CN" altLang="en-US"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CN"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zh-CN" altLang="en-US"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Applications</a:t>
            </a:r>
          </a:p>
          <a:p>
            <a:endPar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en-AU" sz="1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Our Solutions</a:t>
            </a:r>
          </a:p>
          <a:p>
            <a:r>
              <a:rPr lang="en-AU" altLang="zh-CN"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Heavy-Duty Cycloidal Modules</a:t>
            </a:r>
          </a:p>
          <a:p>
            <a:r>
              <a:rPr lang="zh-CN" altLang="en-US"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4 Module Sizes Covering Loads up to 50kg</a:t>
            </a:r>
            <a:b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CN" altLang="en-US"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3× Higher Payload Capacity</a:t>
            </a:r>
          </a:p>
          <a:p>
            <a:r>
              <a:rPr lang="en-AU" altLang="zh-CN"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Ultra-Precision Train Wave Modules</a:t>
            </a:r>
          </a:p>
          <a:p>
            <a:r>
              <a:rPr lang="zh-CN" altLang="en-US"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Ultra-Compact Ø52mm Design</a:t>
            </a:r>
            <a:b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CN" altLang="en-US"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±0.005° Repeat Positioning Accuracy</a:t>
            </a:r>
            <a:b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CN" altLang="en-US"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3× Higher Precision than Industry Standard</a:t>
            </a:r>
          </a:p>
          <a:p>
            <a:endParaRPr lang="en-US" altLang="zh-CN" sz="1100" b="1" kern="1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3" name="图片 2"/>
          <p:cNvPicPr>
            <a:picLocks noChangeAspect="1"/>
          </p:cNvPicPr>
          <p:nvPr/>
        </p:nvPicPr>
        <p:blipFill>
          <a:blip r:embed="rId6"/>
          <a:stretch>
            <a:fillRect/>
          </a:stretch>
        </p:blipFill>
        <p:spPr>
          <a:xfrm rot="21220576">
            <a:off x="1126042" y="2220159"/>
            <a:ext cx="3461397" cy="4753526"/>
          </a:xfrm>
          <a:prstGeom prst="rect">
            <a:avLst/>
          </a:prstGeom>
        </p:spPr>
      </p:pic>
      <p:sp>
        <p:nvSpPr>
          <p:cNvPr id="7" name="TextBox 46"/>
          <p:cNvSpPr txBox="1"/>
          <p:nvPr/>
        </p:nvSpPr>
        <p:spPr>
          <a:xfrm>
            <a:off x="4973195" y="2617114"/>
            <a:ext cx="2588509" cy="4144661"/>
          </a:xfrm>
          <a:prstGeom prst="rect">
            <a:avLst/>
          </a:prstGeom>
        </p:spPr>
        <p:txBody>
          <a:bodyPr wrap="square" lIns="0" tIns="0" rIns="0" bIns="0" rtlCol="0" anchor="t">
            <a:spAutoFit/>
          </a:bodyPr>
          <a:lstStyle/>
          <a:p>
            <a:pPr>
              <a:lnSpc>
                <a:spcPts val="2000"/>
              </a:lnSpc>
            </a:pPr>
            <a:r>
              <a:rPr lang="en-AU"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Crafted with Precision</a:t>
            </a:r>
          </a:p>
          <a:p>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30 Years of Precision Mechatronics Excellence</a:t>
            </a:r>
            <a:b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Built with Cross-Disciplinary Innovation &amp; Extreme Engineering</a:t>
            </a:r>
          </a:p>
          <a:p>
            <a:endPar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ts val="2000"/>
              </a:lnSpc>
            </a:pPr>
            <a:r>
              <a:rPr lang="en-AU"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Driven by Innovation </a:t>
            </a:r>
          </a:p>
          <a:p>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From Zero-Energy Brakes to Ultra-Precision Encoders</a:t>
            </a:r>
            <a:b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Turning Embodied AI into Real-World Applications</a:t>
            </a:r>
          </a:p>
          <a:p>
            <a:endPar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ts val="2000"/>
              </a:lnSpc>
            </a:pPr>
            <a:r>
              <a:rPr lang="en-AU"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Build for Action</a:t>
            </a:r>
          </a:p>
          <a:p>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Technology Proven in Real Scenarios &amp; Mass Production</a:t>
            </a:r>
            <a:b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AU" sz="1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Where Practical Value Defines Innovation</a:t>
            </a:r>
          </a:p>
        </p:txBody>
      </p:sp>
      <p:sp>
        <p:nvSpPr>
          <p:cNvPr id="9" name="TextBox 32">
            <a:extLst>
              <a:ext uri="{FF2B5EF4-FFF2-40B4-BE49-F238E27FC236}">
                <a16:creationId xmlns:a16="http://schemas.microsoft.com/office/drawing/2014/main" id="{6EE52E74-2B50-BB5E-6B74-F71C0A9F97F5}"/>
              </a:ext>
            </a:extLst>
          </p:cNvPr>
          <p:cNvSpPr txBox="1"/>
          <p:nvPr/>
        </p:nvSpPr>
        <p:spPr>
          <a:xfrm rot="21218822">
            <a:off x="768985" y="5334323"/>
            <a:ext cx="1220004" cy="615553"/>
          </a:xfrm>
          <a:prstGeom prst="rect">
            <a:avLst/>
          </a:prstGeom>
        </p:spPr>
        <p:txBody>
          <a:bodyPr wrap="square" lIns="0" tIns="0" rIns="0" bIns="0" rtlCol="0" anchor="t">
            <a:spAutoFit/>
          </a:bodyPr>
          <a:lstStyle/>
          <a:p>
            <a:pPr algn="ctr">
              <a:spcBef>
                <a:spcPct val="0"/>
              </a:spcBef>
            </a:pPr>
            <a:r>
              <a:rPr lang="en-US" sz="2000" b="1" dirty="0">
                <a:solidFill>
                  <a:srgbClr val="0070C0"/>
                </a:solidFill>
                <a:sym typeface="字由点字典黑 Bold" panose="00020600040101010101" charset="-122"/>
              </a:rPr>
              <a:t>No </a:t>
            </a:r>
          </a:p>
          <a:p>
            <a:pPr algn="ctr">
              <a:spcBef>
                <a:spcPct val="0"/>
              </a:spcBef>
            </a:pPr>
            <a:r>
              <a:rPr lang="en-US" sz="2000" b="1" dirty="0" err="1">
                <a:solidFill>
                  <a:srgbClr val="0070C0"/>
                </a:solidFill>
                <a:ea typeface="微软雅黑" panose="020B0503020204020204" pitchFamily="34" charset="-122"/>
                <a:cs typeface="Arial Unicode MS" panose="020B0604020202020204" pitchFamily="34" charset="-128"/>
                <a:sym typeface="字由点字典黑 Bold" panose="00020600040101010101" charset="-122"/>
              </a:rPr>
              <a:t>overheatig</a:t>
            </a:r>
            <a:endParaRPr lang="en-US" sz="4400" b="1" dirty="0">
              <a:solidFill>
                <a:srgbClr val="0070C0"/>
              </a:solidFill>
              <a:ea typeface="微软雅黑" panose="020B0503020204020204" pitchFamily="34" charset="-122"/>
              <a:cs typeface="Arial Unicode MS" panose="020B0604020202020204" pitchFamily="34" charset="-128"/>
              <a:sym typeface="字由点字典黑 Bold" panose="00020600040101010101" charset="-122"/>
            </a:endParaRPr>
          </a:p>
        </p:txBody>
      </p:sp>
      <p:sp>
        <p:nvSpPr>
          <p:cNvPr id="12" name="文本框 11">
            <a:extLst>
              <a:ext uri="{FF2B5EF4-FFF2-40B4-BE49-F238E27FC236}">
                <a16:creationId xmlns:a16="http://schemas.microsoft.com/office/drawing/2014/main" id="{2ECE0C7E-5A0C-A245-49C5-A4310D88D2E8}"/>
              </a:ext>
            </a:extLst>
          </p:cNvPr>
          <p:cNvSpPr txBox="1"/>
          <p:nvPr/>
        </p:nvSpPr>
        <p:spPr>
          <a:xfrm rot="20596645">
            <a:off x="864136" y="2335965"/>
            <a:ext cx="1369172" cy="646331"/>
          </a:xfrm>
          <a:prstGeom prst="rect">
            <a:avLst/>
          </a:prstGeom>
          <a:noFill/>
        </p:spPr>
        <p:txBody>
          <a:bodyPr wrap="square">
            <a:spAutoFit/>
          </a:bodyPr>
          <a:lstStyle/>
          <a:p>
            <a:r>
              <a:rPr lang="en-US" altLang="zh-CN" sz="1800" b="1" dirty="0">
                <a:solidFill>
                  <a:srgbClr val="0070C0"/>
                </a:solidFill>
                <a:ea typeface="微软雅黑" panose="020B0503020204020204" pitchFamily="34" charset="-122"/>
                <a:cs typeface="Arial Unicode MS" panose="020B0604020202020204" pitchFamily="34" charset="-128"/>
                <a:sym typeface="字由点字典黑 Bold" panose="00020600040101010101" charset="-122"/>
              </a:rPr>
              <a:t>3x load
3x accuracy</a:t>
            </a:r>
            <a:endParaRPr lang="zh-CN" altLang="en-US" dirty="0"/>
          </a:p>
        </p:txBody>
      </p:sp>
      <p:sp>
        <p:nvSpPr>
          <p:cNvPr id="4" name="TextBox 32">
            <a:extLst>
              <a:ext uri="{FF2B5EF4-FFF2-40B4-BE49-F238E27FC236}">
                <a16:creationId xmlns:a16="http://schemas.microsoft.com/office/drawing/2014/main" id="{4E2986CF-0CAE-22B6-74D0-55118BCBB1B4}"/>
              </a:ext>
            </a:extLst>
          </p:cNvPr>
          <p:cNvSpPr txBox="1"/>
          <p:nvPr/>
        </p:nvSpPr>
        <p:spPr>
          <a:xfrm>
            <a:off x="1263671" y="323850"/>
            <a:ext cx="3033460" cy="1661993"/>
          </a:xfrm>
          <a:prstGeom prst="rect">
            <a:avLst/>
          </a:prstGeom>
        </p:spPr>
        <p:txBody>
          <a:bodyPr wrap="square" lIns="0" tIns="0" rIns="0" bIns="0" rtlCol="0" anchor="t">
            <a:spAutoFit/>
          </a:bodyPr>
          <a:lstStyle/>
          <a:p>
            <a:r>
              <a:rPr lang="en-AU" sz="1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Driving </a:t>
            </a:r>
            <a:r>
              <a:rPr lang="en-AU" sz="1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Global Innovation</a:t>
            </a:r>
            <a:r>
              <a:rPr lang="zh-CN" altLang="en-US" sz="1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in Integrated Rotary Modules</a:t>
            </a:r>
          </a:p>
          <a:p>
            <a:r>
              <a:rPr lang="en-AU" sz="1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Powering</a:t>
            </a:r>
            <a:r>
              <a:rPr lang="en-AU" sz="1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Embodied AI Robots</a:t>
            </a:r>
            <a:r>
              <a:rPr lang="zh-CN" altLang="en-US" sz="1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from Intelligence to Real-World Productivity</a:t>
            </a:r>
          </a:p>
          <a:p>
            <a:r>
              <a:rPr lang="zh-CN" altLang="en-US" sz="1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High Torque · High Precision </a:t>
            </a:r>
          </a:p>
          <a:p>
            <a:r>
              <a:rPr lang="en-AU" sz="1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CN" altLang="en-US" sz="1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AU" sz="1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Zero Overheating · High Endurance</a:t>
            </a:r>
          </a:p>
          <a:p>
            <a:r>
              <a:rPr lang="en-AU" sz="1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Redefining</a:t>
            </a:r>
            <a:r>
              <a:rPr lang="en-AU" sz="1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Next-Gen Robotics</a:t>
            </a:r>
          </a:p>
          <a:p>
            <a:r>
              <a:rPr lang="en-AU" sz="1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Accelerating Faster AI Training &amp; Iteration</a:t>
            </a:r>
            <a:br>
              <a:rPr lang="en-AU" sz="1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AU" sz="1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for Embodied Intelligent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7">
            <a:extLst>
              <a:ext uri="{FF2B5EF4-FFF2-40B4-BE49-F238E27FC236}">
                <a16:creationId xmlns:a16="http://schemas.microsoft.com/office/drawing/2014/main" id="{F412BA0F-B1E5-FDB5-ABA2-8A6BF9FB0ED6}"/>
              </a:ext>
            </a:extLst>
          </p:cNvPr>
          <p:cNvSpPr/>
          <p:nvPr/>
        </p:nvSpPr>
        <p:spPr>
          <a:xfrm>
            <a:off x="484599" y="485267"/>
            <a:ext cx="6759153" cy="453640"/>
          </a:xfrm>
          <a:prstGeom prst="roundRect">
            <a:avLst>
              <a:gd name="adj" fmla="val 9090"/>
            </a:avLst>
          </a:prstGeom>
          <a:solidFill>
            <a:srgbClr val="0070C0"/>
          </a:solidFill>
          <a:ln w="12700" cap="flat" cmpd="sng">
            <a:solidFill>
              <a:srgbClr val="0052FF">
                <a:alpha val="20000"/>
              </a:srgbClr>
            </a:solidFill>
            <a:prstDash val="solid"/>
            <a:round/>
          </a:ln>
        </p:spPr>
        <p:txBody>
          <a:bodyPr vert="horz" wrap="square" lIns="0" tIns="0" rIns="0" bIns="0" rtlCol="0" anchor="ctr" anchorCtr="0"/>
          <a:lstStyle/>
          <a:p>
            <a:pPr algn="ctr">
              <a:defRPr/>
            </a:pPr>
            <a:endParaRPr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 name="AutoShape 27">
            <a:extLst>
              <a:ext uri="{FF2B5EF4-FFF2-40B4-BE49-F238E27FC236}">
                <a16:creationId xmlns:a16="http://schemas.microsoft.com/office/drawing/2014/main" id="{A1ECCBB9-F1EB-5AB2-F4C7-C0F9F4AD6B3F}"/>
              </a:ext>
            </a:extLst>
          </p:cNvPr>
          <p:cNvSpPr/>
          <p:nvPr/>
        </p:nvSpPr>
        <p:spPr>
          <a:xfrm>
            <a:off x="580502" y="3995113"/>
            <a:ext cx="6559786" cy="864846"/>
          </a:xfrm>
          <a:prstGeom prst="roundRect">
            <a:avLst>
              <a:gd name="adj" fmla="val 9090"/>
            </a:avLst>
          </a:prstGeom>
          <a:solidFill>
            <a:srgbClr val="FFFFFF">
              <a:alpha val="100000"/>
            </a:srgbClr>
          </a:solidFill>
          <a:ln w="12700" cap="flat" cmpd="sng">
            <a:solidFill>
              <a:srgbClr val="0052FF">
                <a:alpha val="20000"/>
              </a:srgbClr>
            </a:solidFill>
            <a:prstDash val="solid"/>
            <a:round/>
          </a:ln>
        </p:spPr>
        <p:txBody>
          <a:bodyPr vert="horz" wrap="square" lIns="0" tIns="0" rIns="0" bIns="0" rtlCol="0" anchor="ctr" anchorCtr="0"/>
          <a:lstStyle/>
          <a:p>
            <a:pPr algn="ctr">
              <a:defRPr/>
            </a:pPr>
            <a:endParaRPr b="1">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 name="AutoShape 27">
            <a:extLst>
              <a:ext uri="{FF2B5EF4-FFF2-40B4-BE49-F238E27FC236}">
                <a16:creationId xmlns:a16="http://schemas.microsoft.com/office/drawing/2014/main" id="{B09B6BA1-7C90-07BB-927C-3A1AEF7D0F5B}"/>
              </a:ext>
            </a:extLst>
          </p:cNvPr>
          <p:cNvSpPr/>
          <p:nvPr/>
        </p:nvSpPr>
        <p:spPr>
          <a:xfrm>
            <a:off x="598229" y="2352757"/>
            <a:ext cx="6572152" cy="717520"/>
          </a:xfrm>
          <a:prstGeom prst="roundRect">
            <a:avLst>
              <a:gd name="adj" fmla="val 9090"/>
            </a:avLst>
          </a:prstGeom>
          <a:solidFill>
            <a:srgbClr val="FFFFFF">
              <a:alpha val="100000"/>
            </a:srgbClr>
          </a:solidFill>
          <a:ln w="12700" cap="flat" cmpd="sng">
            <a:solidFill>
              <a:srgbClr val="0052FF">
                <a:alpha val="20000"/>
              </a:srgbClr>
            </a:solidFill>
            <a:prstDash val="solid"/>
            <a:round/>
          </a:ln>
        </p:spPr>
        <p:txBody>
          <a:bodyPr vert="horz" wrap="square" lIns="0" tIns="0" rIns="0" bIns="0" rtlCol="0" anchor="ctr" anchorCtr="0"/>
          <a:lstStyle/>
          <a:p>
            <a:pPr algn="ctr">
              <a:defRPr/>
            </a:pPr>
            <a:endParaRPr b="1">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AutoShape 27">
            <a:extLst>
              <a:ext uri="{FF2B5EF4-FFF2-40B4-BE49-F238E27FC236}">
                <a16:creationId xmlns:a16="http://schemas.microsoft.com/office/drawing/2014/main" id="{4D187E22-45E4-5521-B243-095408962BA0}"/>
              </a:ext>
            </a:extLst>
          </p:cNvPr>
          <p:cNvSpPr/>
          <p:nvPr/>
        </p:nvSpPr>
        <p:spPr>
          <a:xfrm>
            <a:off x="574390" y="977192"/>
            <a:ext cx="6565898" cy="509373"/>
          </a:xfrm>
          <a:prstGeom prst="roundRect">
            <a:avLst>
              <a:gd name="adj" fmla="val 9090"/>
            </a:avLst>
          </a:prstGeom>
          <a:solidFill>
            <a:srgbClr val="FFFFFF">
              <a:alpha val="100000"/>
            </a:srgbClr>
          </a:solidFill>
          <a:ln w="12700" cap="flat" cmpd="sng">
            <a:solidFill>
              <a:srgbClr val="0052FF">
                <a:alpha val="20000"/>
              </a:srgbClr>
            </a:solidFill>
            <a:prstDash val="solid"/>
            <a:round/>
          </a:ln>
        </p:spPr>
        <p:txBody>
          <a:bodyPr vert="horz" wrap="square" lIns="0" tIns="0" rIns="0" bIns="0" rtlCol="0" anchor="ctr" anchorCtr="0"/>
          <a:lstStyle/>
          <a:p>
            <a:pPr algn="ctr">
              <a:defRPr/>
            </a:pPr>
            <a:endParaRPr b="1">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AutoShape 27">
            <a:extLst>
              <a:ext uri="{FF2B5EF4-FFF2-40B4-BE49-F238E27FC236}">
                <a16:creationId xmlns:a16="http://schemas.microsoft.com/office/drawing/2014/main" id="{C37AE6C2-55F6-7F4A-AD4B-B36C81DF678B}"/>
              </a:ext>
            </a:extLst>
          </p:cNvPr>
          <p:cNvSpPr/>
          <p:nvPr/>
        </p:nvSpPr>
        <p:spPr>
          <a:xfrm>
            <a:off x="452448" y="9148631"/>
            <a:ext cx="6791304" cy="767402"/>
          </a:xfrm>
          <a:prstGeom prst="roundRect">
            <a:avLst>
              <a:gd name="adj" fmla="val 9090"/>
            </a:avLst>
          </a:prstGeom>
          <a:solidFill>
            <a:srgbClr val="0070C0"/>
          </a:solidFill>
          <a:ln w="12700" cap="flat" cmpd="sng">
            <a:solidFill>
              <a:srgbClr val="0052FF">
                <a:alpha val="20000"/>
              </a:srgbClr>
            </a:solidFill>
            <a:prstDash val="solid"/>
            <a:round/>
          </a:ln>
        </p:spPr>
        <p:txBody>
          <a:bodyPr vert="horz" wrap="square" lIns="0" tIns="0" rIns="0" bIns="0" rtlCol="0" anchor="ctr" anchorCtr="0"/>
          <a:lstStyle/>
          <a:p>
            <a:pPr algn="ctr">
              <a:defRPr/>
            </a:pPr>
            <a:endParaRPr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Freeform 19"/>
          <p:cNvSpPr/>
          <p:nvPr/>
        </p:nvSpPr>
        <p:spPr>
          <a:xfrm rot="3728381">
            <a:off x="6084420" y="1379830"/>
            <a:ext cx="1086170" cy="1091549"/>
          </a:xfrm>
          <a:custGeom>
            <a:avLst/>
            <a:gdLst/>
            <a:ahLst/>
            <a:cxnLst/>
            <a:rect l="l" t="t" r="r" b="b"/>
            <a:pathLst>
              <a:path w="1150066" h="1132508">
                <a:moveTo>
                  <a:pt x="0" y="0"/>
                </a:moveTo>
                <a:lnTo>
                  <a:pt x="1150066" y="0"/>
                </a:lnTo>
                <a:lnTo>
                  <a:pt x="1150066" y="1132508"/>
                </a:lnTo>
                <a:lnTo>
                  <a:pt x="0" y="1132508"/>
                </a:lnTo>
                <a:lnTo>
                  <a:pt x="0" y="0"/>
                </a:lnTo>
                <a:close/>
              </a:path>
            </a:pathLst>
          </a:custGeom>
          <a:blipFill>
            <a:blip r:embed="rId2"/>
            <a:stretch>
              <a:fillRect/>
            </a:stretch>
          </a:blipFill>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 name="Freeform 23"/>
          <p:cNvSpPr/>
          <p:nvPr/>
        </p:nvSpPr>
        <p:spPr>
          <a:xfrm>
            <a:off x="6264133" y="3050612"/>
            <a:ext cx="788035" cy="834390"/>
          </a:xfrm>
          <a:custGeom>
            <a:avLst/>
            <a:gdLst/>
            <a:ahLst/>
            <a:cxnLst/>
            <a:rect l="l" t="t" r="r" b="b"/>
            <a:pathLst>
              <a:path w="823548" h="975465">
                <a:moveTo>
                  <a:pt x="0" y="0"/>
                </a:moveTo>
                <a:lnTo>
                  <a:pt x="823549" y="0"/>
                </a:lnTo>
                <a:lnTo>
                  <a:pt x="823549" y="975465"/>
                </a:lnTo>
                <a:lnTo>
                  <a:pt x="0" y="975465"/>
                </a:lnTo>
                <a:lnTo>
                  <a:pt x="0" y="0"/>
                </a:lnTo>
                <a:close/>
              </a:path>
            </a:pathLst>
          </a:custGeom>
          <a:blipFill>
            <a:blip r:embed="rId3"/>
            <a:stretch>
              <a:fillRect/>
            </a:stretch>
          </a:blipFill>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 name="Freeform 27"/>
          <p:cNvSpPr/>
          <p:nvPr/>
        </p:nvSpPr>
        <p:spPr>
          <a:xfrm>
            <a:off x="1122660" y="5960054"/>
            <a:ext cx="5079969" cy="1749002"/>
          </a:xfrm>
          <a:custGeom>
            <a:avLst/>
            <a:gdLst/>
            <a:ahLst/>
            <a:cxnLst/>
            <a:rect l="l" t="t" r="r" b="b"/>
            <a:pathLst>
              <a:path w="5079969" h="1749002">
                <a:moveTo>
                  <a:pt x="0" y="0"/>
                </a:moveTo>
                <a:lnTo>
                  <a:pt x="5079969" y="0"/>
                </a:lnTo>
                <a:lnTo>
                  <a:pt x="5079969" y="1749003"/>
                </a:lnTo>
                <a:lnTo>
                  <a:pt x="0" y="1749003"/>
                </a:lnTo>
                <a:lnTo>
                  <a:pt x="0" y="0"/>
                </a:lnTo>
                <a:close/>
              </a:path>
            </a:pathLst>
          </a:custGeom>
          <a:blipFill>
            <a:blip r:embed="rId4"/>
            <a:stretch>
              <a:fillRect t="-74901" b="-27807"/>
            </a:stretch>
          </a:blipFill>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 name="Freeform 28"/>
          <p:cNvSpPr/>
          <p:nvPr/>
        </p:nvSpPr>
        <p:spPr>
          <a:xfrm>
            <a:off x="6241868" y="5091603"/>
            <a:ext cx="848360" cy="746760"/>
          </a:xfrm>
          <a:custGeom>
            <a:avLst/>
            <a:gdLst/>
            <a:ahLst/>
            <a:cxnLst/>
            <a:rect l="l" t="t" r="r" b="b"/>
            <a:pathLst>
              <a:path w="952985" h="825775">
                <a:moveTo>
                  <a:pt x="0" y="0"/>
                </a:moveTo>
                <a:lnTo>
                  <a:pt x="952985" y="0"/>
                </a:lnTo>
                <a:lnTo>
                  <a:pt x="952985" y="825775"/>
                </a:lnTo>
                <a:lnTo>
                  <a:pt x="0" y="825775"/>
                </a:lnTo>
                <a:lnTo>
                  <a:pt x="0" y="0"/>
                </a:lnTo>
                <a:close/>
              </a:path>
            </a:pathLst>
          </a:custGeom>
          <a:blipFill>
            <a:blip r:embed="rId5"/>
            <a:stretch>
              <a:fillRect/>
            </a:stretch>
          </a:blipFill>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 name="Freeform 29"/>
          <p:cNvSpPr/>
          <p:nvPr/>
        </p:nvSpPr>
        <p:spPr>
          <a:xfrm>
            <a:off x="6265363" y="4934123"/>
            <a:ext cx="666750" cy="563880"/>
          </a:xfrm>
          <a:custGeom>
            <a:avLst/>
            <a:gdLst/>
            <a:ahLst/>
            <a:cxnLst/>
            <a:rect l="l" t="t" r="r" b="b"/>
            <a:pathLst>
              <a:path w="744451" h="574110">
                <a:moveTo>
                  <a:pt x="0" y="0"/>
                </a:moveTo>
                <a:lnTo>
                  <a:pt x="744450" y="0"/>
                </a:lnTo>
                <a:lnTo>
                  <a:pt x="744450" y="574111"/>
                </a:lnTo>
                <a:lnTo>
                  <a:pt x="0" y="574111"/>
                </a:lnTo>
                <a:lnTo>
                  <a:pt x="0" y="0"/>
                </a:lnTo>
                <a:close/>
              </a:path>
            </a:pathLst>
          </a:custGeom>
          <a:blipFill>
            <a:blip r:embed="rId6"/>
            <a:stretch>
              <a:fillRect/>
            </a:stretch>
          </a:blipFill>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5" name="TextBox 36"/>
          <p:cNvSpPr txBox="1"/>
          <p:nvPr/>
        </p:nvSpPr>
        <p:spPr>
          <a:xfrm>
            <a:off x="3291998" y="1036903"/>
            <a:ext cx="3147389" cy="424155"/>
          </a:xfrm>
          <a:prstGeom prst="rect">
            <a:avLst/>
          </a:prstGeom>
        </p:spPr>
        <p:txBody>
          <a:bodyPr wrap="square" lIns="0" tIns="0" rIns="0" bIns="0" rtlCol="0" anchor="t">
            <a:spAutoFit/>
          </a:bodyPr>
          <a:lstStyle/>
          <a:p>
            <a:pPr>
              <a:lnSpc>
                <a:spcPts val="1680"/>
              </a:lnSpc>
              <a:spcBef>
                <a:spcPct val="0"/>
              </a:spcBef>
            </a:pPr>
            <a:r>
              <a:rPr lang="en-US" sz="12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Small size, light weight, flat</a:t>
            </a:r>
          </a:p>
          <a:p>
            <a:pPr>
              <a:lnSpc>
                <a:spcPts val="1680"/>
              </a:lnSpc>
              <a:spcBef>
                <a:spcPct val="0"/>
              </a:spcBef>
            </a:pPr>
            <a:r>
              <a:rPr lang="en-US" sz="12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high rigidity, low noise</a:t>
            </a:r>
          </a:p>
        </p:txBody>
      </p:sp>
      <p:sp>
        <p:nvSpPr>
          <p:cNvPr id="32" name="TextBox 43"/>
          <p:cNvSpPr txBox="1"/>
          <p:nvPr/>
        </p:nvSpPr>
        <p:spPr>
          <a:xfrm>
            <a:off x="558968" y="2523835"/>
            <a:ext cx="2517674" cy="424155"/>
          </a:xfrm>
          <a:prstGeom prst="rect">
            <a:avLst/>
          </a:prstGeom>
        </p:spPr>
        <p:txBody>
          <a:bodyPr wrap="square" lIns="0" tIns="0" rIns="0" bIns="0" rtlCol="0" anchor="t">
            <a:spAutoFit/>
          </a:bodyPr>
          <a:lstStyle/>
          <a:p>
            <a:pPr algn="ctr">
              <a:lnSpc>
                <a:spcPts val="1680"/>
              </a:lnSpc>
              <a:spcBef>
                <a:spcPct val="0"/>
              </a:spcBef>
            </a:pP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02. Zero energy consumption holding  brake</a:t>
            </a:r>
          </a:p>
        </p:txBody>
      </p:sp>
      <p:sp>
        <p:nvSpPr>
          <p:cNvPr id="33" name="TextBox 44"/>
          <p:cNvSpPr txBox="1"/>
          <p:nvPr/>
        </p:nvSpPr>
        <p:spPr>
          <a:xfrm>
            <a:off x="519671" y="1149658"/>
            <a:ext cx="2410915" cy="219547"/>
          </a:xfrm>
          <a:prstGeom prst="rect">
            <a:avLst/>
          </a:prstGeom>
        </p:spPr>
        <p:txBody>
          <a:bodyPr wrap="square" lIns="0" tIns="0" rIns="0" bIns="0" rtlCol="0" anchor="t">
            <a:spAutoFit/>
          </a:bodyPr>
          <a:lstStyle/>
          <a:p>
            <a:pPr algn="ctr">
              <a:lnSpc>
                <a:spcPts val="1680"/>
              </a:lnSpc>
              <a:spcBef>
                <a:spcPct val="0"/>
              </a:spcBef>
            </a:pP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01</a:t>
            </a:r>
            <a:r>
              <a:rPr lang="en-US" sz="16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 </a:t>
            </a:r>
            <a:r>
              <a:rPr lang="en-US" altLang="zh-CN" sz="1400" b="1" dirty="0">
                <a:latin typeface="Arial Unicode MS" panose="020B0604020202020204" pitchFamily="34" charset="-128"/>
                <a:ea typeface="Arial Unicode MS" panose="020B0604020202020204" pitchFamily="34" charset="-128"/>
                <a:cs typeface="Arial Unicode MS" panose="020B0604020202020204" pitchFamily="34" charset="-128"/>
              </a:rPr>
              <a:t>Trochoid</a:t>
            </a:r>
            <a:r>
              <a:rPr lang="en-US" sz="16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 </a:t>
            </a: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Geared Motor     </a:t>
            </a:r>
          </a:p>
        </p:txBody>
      </p:sp>
      <p:sp>
        <p:nvSpPr>
          <p:cNvPr id="34" name="TextBox 45"/>
          <p:cNvSpPr txBox="1"/>
          <p:nvPr/>
        </p:nvSpPr>
        <p:spPr>
          <a:xfrm>
            <a:off x="629645" y="4242393"/>
            <a:ext cx="2358404" cy="424155"/>
          </a:xfrm>
          <a:prstGeom prst="rect">
            <a:avLst/>
          </a:prstGeom>
        </p:spPr>
        <p:txBody>
          <a:bodyPr wrap="square" lIns="0" tIns="0" rIns="0" bIns="0" rtlCol="0" anchor="t">
            <a:spAutoFit/>
          </a:bodyPr>
          <a:lstStyle/>
          <a:p>
            <a:pPr algn="ctr">
              <a:lnSpc>
                <a:spcPts val="1680"/>
              </a:lnSpc>
              <a:spcBef>
                <a:spcPct val="0"/>
              </a:spcBef>
            </a:pP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03. 19-bit Two-</a:t>
            </a:r>
            <a:r>
              <a:rPr lang="fr-FR"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T</a:t>
            </a:r>
            <a:r>
              <a:rPr lang="fr-FR" altLang="zh-CN" sz="1400" b="1" dirty="0">
                <a:latin typeface="Arial Unicode MS" panose="020B0604020202020204" pitchFamily="34" charset="-128"/>
                <a:ea typeface="Arial Unicode MS" panose="020B0604020202020204" pitchFamily="34" charset="-128"/>
                <a:cs typeface="Arial Unicode MS" panose="020B0604020202020204" pitchFamily="34" charset="-128"/>
              </a:rPr>
              <a:t>rack</a:t>
            </a:r>
            <a:r>
              <a:rPr lang="en-US" sz="14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 absolute magnetic encoder</a:t>
            </a:r>
          </a:p>
        </p:txBody>
      </p:sp>
      <p:sp>
        <p:nvSpPr>
          <p:cNvPr id="69" name="TextBox 35"/>
          <p:cNvSpPr txBox="1"/>
          <p:nvPr/>
        </p:nvSpPr>
        <p:spPr>
          <a:xfrm>
            <a:off x="452448" y="576897"/>
            <a:ext cx="6058301" cy="286873"/>
          </a:xfrm>
          <a:prstGeom prst="rect">
            <a:avLst/>
          </a:prstGeom>
        </p:spPr>
        <p:txBody>
          <a:bodyPr wrap="square" lIns="0" tIns="0" rIns="0" bIns="0" rtlCol="0" anchor="t">
            <a:spAutoFit/>
          </a:bodyPr>
          <a:lstStyle/>
          <a:p>
            <a:pPr algn="ctr">
              <a:lnSpc>
                <a:spcPts val="2380"/>
              </a:lnSpc>
              <a:spcBef>
                <a:spcPct val="0"/>
              </a:spcBef>
            </a:pPr>
            <a:r>
              <a:rPr lang="en-US" altLang="zh-CN" b="1" kern="1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fr-FR" altLang="zh-CN"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The Three Core technologies of Integrated Rotary Modules</a:t>
            </a:r>
            <a:endParaRPr lang="en-U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endParaRPr>
          </a:p>
        </p:txBody>
      </p:sp>
      <p:sp>
        <p:nvSpPr>
          <p:cNvPr id="35" name="AutoShape 27"/>
          <p:cNvSpPr/>
          <p:nvPr/>
        </p:nvSpPr>
        <p:spPr>
          <a:xfrm>
            <a:off x="1122660" y="7893655"/>
            <a:ext cx="5251723" cy="1125553"/>
          </a:xfrm>
          <a:prstGeom prst="roundRect">
            <a:avLst>
              <a:gd name="adj" fmla="val 9090"/>
            </a:avLst>
          </a:prstGeom>
          <a:solidFill>
            <a:srgbClr val="FFFFFF">
              <a:alpha val="100000"/>
            </a:srgbClr>
          </a:solidFill>
          <a:ln w="12700" cap="flat" cmpd="sng">
            <a:solidFill>
              <a:srgbClr val="0052FF">
                <a:alpha val="20000"/>
              </a:srgbClr>
            </a:solidFill>
            <a:prstDash val="solid"/>
            <a:round/>
          </a:ln>
        </p:spPr>
        <p:txBody>
          <a:bodyPr vert="horz" wrap="square" lIns="0" tIns="0" rIns="0" bIns="0" rtlCol="0" anchor="ctr" anchorCtr="0"/>
          <a:lstStyle/>
          <a:p>
            <a:pPr algn="ctr">
              <a:defRPr/>
            </a:pPr>
            <a:endParaRP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6" name="AutoShape 28"/>
          <p:cNvSpPr/>
          <p:nvPr/>
        </p:nvSpPr>
        <p:spPr>
          <a:xfrm>
            <a:off x="1319378" y="7893655"/>
            <a:ext cx="5055005" cy="283004"/>
          </a:xfrm>
          <a:prstGeom prst="rect">
            <a:avLst/>
          </a:prstGeom>
          <a:noFill/>
          <a:ln w="12700" cap="flat" cmpd="sng">
            <a:noFill/>
            <a:prstDash val="solid"/>
            <a:round/>
          </a:ln>
        </p:spPr>
        <p:txBody>
          <a:bodyPr vert="horz" wrap="square" lIns="0" tIns="0" rIns="0" bIns="0" rtlCol="0" anchor="ctr" anchorCtr="0"/>
          <a:lstStyle/>
          <a:p>
            <a:pPr>
              <a:lnSpc>
                <a:spcPct val="125000"/>
              </a:lnSpc>
              <a:defRPr/>
            </a:pPr>
            <a:r>
              <a:rPr lang="en-US" b="1" dirty="0">
                <a:solidFill>
                  <a:srgbClr val="1F2329"/>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SC" panose="020B0200000000000000" charset="-122"/>
              </a:rPr>
              <a:t>Comparison of repeated positioning accuracy </a:t>
            </a:r>
            <a:r>
              <a:rPr lang="en-US" b="1" i="0" u="none" strike="noStrike" dirty="0">
                <a:solidFill>
                  <a:srgbClr val="1F2329"/>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SC" panose="020B0200000000000000" charset="-122"/>
              </a:rPr>
              <a:t>(°)</a:t>
            </a:r>
            <a:endParaRPr lang="en-US" sz="1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AutoShape 29"/>
          <p:cNvSpPr/>
          <p:nvPr/>
        </p:nvSpPr>
        <p:spPr>
          <a:xfrm>
            <a:off x="1319379" y="8274655"/>
            <a:ext cx="1524000" cy="3429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dirty="0">
                <a:solidFill>
                  <a:srgbClr val="203ED8"/>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SC" panose="020B0200000000000000" charset="-122"/>
              </a:rPr>
              <a:t>Wintec</a:t>
            </a:r>
            <a:r>
              <a:rPr lang="zh-CN" altLang="en-US" sz="1400" b="1" dirty="0">
                <a:solidFill>
                  <a:srgbClr val="203ED8"/>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SC" panose="020B0200000000000000" charset="-122"/>
              </a:rPr>
              <a:t> </a:t>
            </a:r>
            <a:r>
              <a:rPr lang="en-US" altLang="zh-CN" sz="1400" b="1" dirty="0">
                <a:solidFill>
                  <a:srgbClr val="203ED8"/>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SC" panose="020B0200000000000000" charset="-122"/>
              </a:rPr>
              <a:t>Dynamics</a:t>
            </a:r>
            <a:endParaRPr lang="en-US" sz="1200" b="1" dirty="0">
              <a:solidFill>
                <a:srgbClr val="203ED8"/>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AutoShape 30"/>
          <p:cNvSpPr/>
          <p:nvPr/>
        </p:nvSpPr>
        <p:spPr>
          <a:xfrm>
            <a:off x="3133248" y="8389197"/>
            <a:ext cx="1905000" cy="177800"/>
          </a:xfrm>
          <a:prstGeom prst="roundRect">
            <a:avLst>
              <a:gd name="adj" fmla="val 0"/>
            </a:avLst>
          </a:prstGeom>
          <a:solidFill>
            <a:srgbClr val="0052FF">
              <a:alpha val="100000"/>
            </a:srgbClr>
          </a:solidFill>
          <a:ln w="25400" cap="flat" cmpd="sng">
            <a:noFill/>
            <a:prstDash val="solid"/>
            <a:round/>
          </a:ln>
        </p:spPr>
        <p:txBody>
          <a:bodyPr vert="horz" wrap="square" lIns="63500" tIns="63500" rIns="63500" bIns="63500" rtlCol="0" anchor="ctr"/>
          <a:lstStyle/>
          <a:p>
            <a:pPr algn="ctr">
              <a:defRPr/>
            </a:pPr>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AutoShape 31"/>
          <p:cNvSpPr/>
          <p:nvPr/>
        </p:nvSpPr>
        <p:spPr>
          <a:xfrm>
            <a:off x="5165248" y="8312997"/>
            <a:ext cx="1524000" cy="304800"/>
          </a:xfrm>
          <a:prstGeom prst="rect">
            <a:avLst/>
          </a:prstGeom>
          <a:noFill/>
          <a:ln w="12700" cap="flat" cmpd="sng">
            <a:noFill/>
            <a:prstDash val="solid"/>
            <a:round/>
          </a:ln>
        </p:spPr>
        <p:txBody>
          <a:bodyPr vert="horz" wrap="square" lIns="0" tIns="0" rIns="0" bIns="0" rtlCol="0" anchor="ctr" anchorCtr="0"/>
          <a:lstStyle/>
          <a:p>
            <a:pPr>
              <a:lnSpc>
                <a:spcPct val="125000"/>
              </a:lnSpc>
              <a:defRPr/>
            </a:pPr>
            <a:r>
              <a:rPr lang="en-US" altLang="zh-CN" sz="1600" b="1" dirty="0">
                <a:solidFill>
                  <a:srgbClr val="263DF4"/>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Bold" panose="020F0502020204030204"/>
              </a:rPr>
              <a:t>± </a:t>
            </a:r>
            <a:r>
              <a:rPr lang="en-US" altLang="zh-CN" dirty="0">
                <a:solidFill>
                  <a:srgbClr val="263DF4"/>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Bold" panose="020F0502020204030204"/>
              </a:rPr>
              <a:t>0.005</a:t>
            </a:r>
            <a:r>
              <a:rPr lang="en-US" altLang="zh-CN" b="1" dirty="0">
                <a:solidFill>
                  <a:srgbClr val="263DF4"/>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Bold" panose="020F0502020204030204"/>
              </a:rPr>
              <a:t>°</a:t>
            </a:r>
            <a:endParaRPr lang="en-US" altLang="zh-CN" dirty="0">
              <a:solidFill>
                <a:srgbClr val="263DF4"/>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Bold" panose="020F0502020204030204"/>
            </a:endParaRPr>
          </a:p>
        </p:txBody>
      </p:sp>
      <p:sp>
        <p:nvSpPr>
          <p:cNvPr id="40" name="AutoShape 32"/>
          <p:cNvSpPr/>
          <p:nvPr/>
        </p:nvSpPr>
        <p:spPr>
          <a:xfrm>
            <a:off x="1319378" y="8655654"/>
            <a:ext cx="1523053" cy="247379"/>
          </a:xfrm>
          <a:prstGeom prst="rect">
            <a:avLst/>
          </a:prstGeom>
          <a:noFill/>
          <a:ln w="12700" cap="flat" cmpd="sng">
            <a:noFill/>
            <a:prstDash val="solid"/>
            <a:round/>
          </a:ln>
        </p:spPr>
        <p:txBody>
          <a:bodyPr vert="horz" wrap="square" lIns="0" tIns="0" rIns="0" bIns="0" rtlCol="0" anchor="ctr" anchorCtr="0"/>
          <a:lstStyle/>
          <a:p>
            <a:pPr>
              <a:lnSpc>
                <a:spcPct val="125000"/>
              </a:lnSpc>
              <a:defRPr/>
            </a:pPr>
            <a:r>
              <a:rPr lang="en-US" sz="1400" b="1" dirty="0">
                <a:solidFill>
                  <a:srgbClr val="505050"/>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SC" panose="020B0200000000000000" charset="-122"/>
              </a:rPr>
              <a:t>Industry average</a:t>
            </a:r>
            <a:endParaRPr lang="en-US" sz="12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1" name="AutoShape 33"/>
          <p:cNvSpPr/>
          <p:nvPr/>
        </p:nvSpPr>
        <p:spPr>
          <a:xfrm>
            <a:off x="3133248" y="8711191"/>
            <a:ext cx="317500" cy="177800"/>
          </a:xfrm>
          <a:prstGeom prst="roundRect">
            <a:avLst>
              <a:gd name="adj" fmla="val 0"/>
            </a:avLst>
          </a:prstGeom>
          <a:solidFill>
            <a:srgbClr val="808080">
              <a:alpha val="100000"/>
            </a:srgbClr>
          </a:solidFill>
          <a:ln w="25400" cap="flat" cmpd="sng">
            <a:noFill/>
            <a:prstDash val="solid"/>
            <a:round/>
          </a:ln>
        </p:spPr>
        <p:txBody>
          <a:bodyPr vert="horz" wrap="square" lIns="63500" tIns="63500" rIns="63500" bIns="63500" rtlCol="0" anchor="ctr"/>
          <a:lstStyle/>
          <a:p>
            <a:pPr algn="ctr">
              <a:defRPr/>
            </a:pPr>
            <a:endParaRPr>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2" name="AutoShape 34"/>
          <p:cNvSpPr/>
          <p:nvPr/>
        </p:nvSpPr>
        <p:spPr>
          <a:xfrm>
            <a:off x="5166973" y="8594064"/>
            <a:ext cx="1308033" cy="313223"/>
          </a:xfrm>
          <a:prstGeom prst="rect">
            <a:avLst/>
          </a:prstGeom>
          <a:noFill/>
          <a:ln w="12700" cap="flat" cmpd="sng">
            <a:noFill/>
            <a:prstDash val="solid"/>
            <a:round/>
          </a:ln>
        </p:spPr>
        <p:txBody>
          <a:bodyPr vert="horz" wrap="square" lIns="0" tIns="0" rIns="0" bIns="0" rtlCol="0" anchor="ctr" anchorCtr="0"/>
          <a:lstStyle/>
          <a:p>
            <a:pPr>
              <a:lnSpc>
                <a:spcPct val="125000"/>
              </a:lnSpc>
              <a:defRPr/>
            </a:pPr>
            <a:r>
              <a:rPr lang="en-US" altLang="zh-CN" sz="1600" dirty="0">
                <a:solidFill>
                  <a:srgbClr val="505050"/>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SC" panose="020B0200000000000000" charset="-122"/>
              </a:rPr>
              <a:t>± </a:t>
            </a:r>
            <a:r>
              <a:rPr lang="en-US" sz="1600" b="0" i="0" u="none" strike="noStrike" dirty="0">
                <a:solidFill>
                  <a:srgbClr val="646464"/>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SC" panose="020B0200000000000000" charset="-122"/>
              </a:rPr>
              <a:t>0.0167°</a:t>
            </a:r>
            <a:endParaRPr 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extBox 37">
            <a:extLst>
              <a:ext uri="{FF2B5EF4-FFF2-40B4-BE49-F238E27FC236}">
                <a16:creationId xmlns:a16="http://schemas.microsoft.com/office/drawing/2014/main" id="{787A6AB1-05C3-C81D-C208-BED884EDEC3C}"/>
              </a:ext>
            </a:extLst>
          </p:cNvPr>
          <p:cNvSpPr txBox="1"/>
          <p:nvPr/>
        </p:nvSpPr>
        <p:spPr>
          <a:xfrm>
            <a:off x="898441" y="1599332"/>
            <a:ext cx="4787114" cy="677108"/>
          </a:xfrm>
          <a:prstGeom prst="rect">
            <a:avLst/>
          </a:prstGeom>
        </p:spPr>
        <p:txBody>
          <a:bodyPr wrap="square" lIns="0" tIns="0" rIns="0" bIns="0" rtlCol="0" anchor="t">
            <a:spAutoFit/>
          </a:bodyPr>
          <a:lstStyle/>
          <a:p>
            <a:r>
              <a:rPr lang="en-AU" sz="1100" dirty="0">
                <a:latin typeface="Arial Unicode MS" panose="020B0604020202020204" pitchFamily="34" charset="-128"/>
                <a:ea typeface="Arial Unicode MS" panose="020B0604020202020204" pitchFamily="34" charset="-128"/>
                <a:cs typeface="Arial Unicode MS" panose="020B0604020202020204" pitchFamily="34" charset="-128"/>
              </a:rPr>
              <a:t>Highly Integrated Cycloidal Gear Motor</a:t>
            </a:r>
            <a:br>
              <a:rPr lang="en-AU" sz="1100" dirty="0">
                <a:latin typeface="Arial Unicode MS" panose="020B0604020202020204" pitchFamily="34" charset="-128"/>
                <a:ea typeface="Arial Unicode MS" panose="020B0604020202020204" pitchFamily="34" charset="-128"/>
                <a:cs typeface="Arial Unicode MS" panose="020B0604020202020204" pitchFamily="34" charset="-128"/>
              </a:rPr>
            </a:br>
            <a:r>
              <a:rPr lang="en-AU" sz="1100" dirty="0">
                <a:latin typeface="Arial Unicode MS" panose="020B0604020202020204" pitchFamily="34" charset="-128"/>
                <a:ea typeface="Arial Unicode MS" panose="020B0604020202020204" pitchFamily="34" charset="-128"/>
                <a:cs typeface="Arial Unicode MS" panose="020B0604020202020204" pitchFamily="34" charset="-128"/>
              </a:rPr>
              <a:t>Delivers Multiple Times Higher Torque than Traditional Harmonic Modules</a:t>
            </a:r>
          </a:p>
          <a:p>
            <a:r>
              <a:rPr lang="en-AU" sz="1100" dirty="0">
                <a:latin typeface="Arial Unicode MS" panose="020B0604020202020204" pitchFamily="34" charset="-128"/>
                <a:ea typeface="Arial Unicode MS" panose="020B0604020202020204" pitchFamily="34" charset="-128"/>
                <a:cs typeface="Arial Unicode MS" panose="020B0604020202020204" pitchFamily="34" charset="-128"/>
              </a:rPr>
              <a:t>More Compact than Conventional Cycloidal Systems</a:t>
            </a:r>
            <a:br>
              <a:rPr lang="en-AU" sz="1100" dirty="0">
                <a:latin typeface="Arial Unicode MS" panose="020B0604020202020204" pitchFamily="34" charset="-128"/>
                <a:ea typeface="Arial Unicode MS" panose="020B0604020202020204" pitchFamily="34" charset="-128"/>
                <a:cs typeface="Arial Unicode MS" panose="020B0604020202020204" pitchFamily="34" charset="-128"/>
              </a:rPr>
            </a:br>
            <a:r>
              <a:rPr lang="en-AU" sz="1100" dirty="0">
                <a:latin typeface="Arial Unicode MS" panose="020B0604020202020204" pitchFamily="34" charset="-128"/>
                <a:ea typeface="Arial Unicode MS" panose="020B0604020202020204" pitchFamily="34" charset="-128"/>
                <a:cs typeface="Arial Unicode MS" panose="020B0604020202020204" pitchFamily="34" charset="-128"/>
              </a:rPr>
              <a:t>Solving the Industry Challenge of Insufficient Joint Payload Capacity</a:t>
            </a:r>
          </a:p>
        </p:txBody>
      </p:sp>
      <p:sp>
        <p:nvSpPr>
          <p:cNvPr id="4" name="TextBox 38">
            <a:extLst>
              <a:ext uri="{FF2B5EF4-FFF2-40B4-BE49-F238E27FC236}">
                <a16:creationId xmlns:a16="http://schemas.microsoft.com/office/drawing/2014/main" id="{9E0916C8-8990-6D60-E805-502D06380467}"/>
              </a:ext>
            </a:extLst>
          </p:cNvPr>
          <p:cNvSpPr txBox="1"/>
          <p:nvPr/>
        </p:nvSpPr>
        <p:spPr>
          <a:xfrm>
            <a:off x="3335065" y="2461039"/>
            <a:ext cx="3751307" cy="507831"/>
          </a:xfrm>
          <a:prstGeom prst="rect">
            <a:avLst/>
          </a:prstGeom>
          <a:ln w="12700">
            <a:noFill/>
          </a:ln>
        </p:spPr>
        <p:txBody>
          <a:bodyPr wrap="square" lIns="0" tIns="0" rIns="0" bIns="0" rtlCol="0" anchor="t">
            <a:spAutoFit/>
          </a:bodyPr>
          <a:lstStyle/>
          <a:p>
            <a:r>
              <a:rPr lang="en-AU" sz="1100" b="1" dirty="0">
                <a:latin typeface="Arial Unicode MS" panose="020B0604020202020204" pitchFamily="34" charset="-128"/>
                <a:ea typeface="Arial Unicode MS" panose="020B0604020202020204" pitchFamily="34" charset="-128"/>
                <a:cs typeface="Arial Unicode MS" panose="020B0604020202020204" pitchFamily="34" charset="-128"/>
              </a:rPr>
              <a:t>Revolutionary Electromagnetic Design</a:t>
            </a:r>
            <a:br>
              <a:rPr lang="en-AU" sz="11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en-AU" sz="1100" b="1" dirty="0">
                <a:latin typeface="Arial Unicode MS" panose="020B0604020202020204" pitchFamily="34" charset="-128"/>
                <a:ea typeface="Arial Unicode MS" panose="020B0604020202020204" pitchFamily="34" charset="-128"/>
                <a:cs typeface="Arial Unicode MS" panose="020B0604020202020204" pitchFamily="34" charset="-128"/>
              </a:rPr>
              <a:t>Near-Zero Heat Generation &amp; Power Consumption</a:t>
            </a:r>
          </a:p>
          <a:p>
            <a:r>
              <a:rPr lang="en-AU" sz="1100" b="1" dirty="0">
                <a:latin typeface="Arial Unicode MS" panose="020B0604020202020204" pitchFamily="34" charset="-128"/>
                <a:ea typeface="Arial Unicode MS" panose="020B0604020202020204" pitchFamily="34" charset="-128"/>
                <a:cs typeface="Arial Unicode MS" panose="020B0604020202020204" pitchFamily="34" charset="-128"/>
              </a:rPr>
              <a:t>Solving Critical Industry Pain Points</a:t>
            </a:r>
          </a:p>
        </p:txBody>
      </p:sp>
      <p:sp>
        <p:nvSpPr>
          <p:cNvPr id="11" name="TextBox 39">
            <a:extLst>
              <a:ext uri="{FF2B5EF4-FFF2-40B4-BE49-F238E27FC236}">
                <a16:creationId xmlns:a16="http://schemas.microsoft.com/office/drawing/2014/main" id="{C4E8EEC2-0C4E-00E2-04E9-3B61D992C627}"/>
              </a:ext>
            </a:extLst>
          </p:cNvPr>
          <p:cNvSpPr txBox="1"/>
          <p:nvPr/>
        </p:nvSpPr>
        <p:spPr>
          <a:xfrm>
            <a:off x="898441" y="3166523"/>
            <a:ext cx="4787114" cy="677108"/>
          </a:xfrm>
          <a:prstGeom prst="rect">
            <a:avLst/>
          </a:prstGeom>
        </p:spPr>
        <p:txBody>
          <a:bodyPr wrap="square" lIns="0" tIns="0" rIns="0" bIns="0" rtlCol="0" anchor="t">
            <a:spAutoFit/>
          </a:bodyPr>
          <a:lstStyle/>
          <a:p>
            <a:pPr>
              <a:spcBef>
                <a:spcPct val="0"/>
              </a:spcBef>
            </a:pPr>
            <a:r>
              <a:rPr lang="en-AU" sz="11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Conventional robot holding brakes require continuous power during operation, causing joint modules to continuously heat up and drain battery energy. Wintec Dynamic’s innovative holding brake ends the history of “robot holding brakes consuming energy”.</a:t>
            </a:r>
            <a:endParaRPr lang="en-US" sz="11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endParaRPr>
          </a:p>
        </p:txBody>
      </p:sp>
      <p:sp>
        <p:nvSpPr>
          <p:cNvPr id="13" name="TextBox 40">
            <a:extLst>
              <a:ext uri="{FF2B5EF4-FFF2-40B4-BE49-F238E27FC236}">
                <a16:creationId xmlns:a16="http://schemas.microsoft.com/office/drawing/2014/main" id="{72AB647E-A916-526E-7546-9C3CA7B16523}"/>
              </a:ext>
            </a:extLst>
          </p:cNvPr>
          <p:cNvSpPr txBox="1"/>
          <p:nvPr/>
        </p:nvSpPr>
        <p:spPr>
          <a:xfrm>
            <a:off x="3291998" y="4019149"/>
            <a:ext cx="3717445" cy="806054"/>
          </a:xfrm>
          <a:prstGeom prst="rect">
            <a:avLst/>
          </a:prstGeom>
          <a:ln w="12700">
            <a:noFill/>
          </a:ln>
        </p:spPr>
        <p:txBody>
          <a:bodyPr wrap="square" lIns="0" tIns="0" rIns="0" bIns="0" rtlCol="0" anchor="t">
            <a:spAutoFit/>
          </a:bodyPr>
          <a:lstStyle/>
          <a:p>
            <a:pPr>
              <a:lnSpc>
                <a:spcPts val="1645"/>
              </a:lnSpc>
              <a:spcBef>
                <a:spcPct val="0"/>
              </a:spcBef>
            </a:pPr>
            <a:r>
              <a:rPr lang="en-AU" sz="11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rPr>
              <a:t>Unique magnetic material technology breaks the dilemma of traditional magnetic encoders, which suffer from insufficient precision and high cost, making large-scale mass production difficult.</a:t>
            </a:r>
            <a:endParaRPr lang="en-US" sz="1100" b="1" dirty="0">
              <a:latin typeface="Arial Unicode MS" panose="020B0604020202020204" pitchFamily="34" charset="-128"/>
              <a:ea typeface="Arial Unicode MS" panose="020B0604020202020204" pitchFamily="34" charset="-128"/>
              <a:cs typeface="Arial Unicode MS" panose="020B0604020202020204" pitchFamily="34" charset="-128"/>
              <a:sym typeface="字由点字典黑 Bold" panose="00020600040101010101" charset="-122"/>
            </a:endParaRPr>
          </a:p>
        </p:txBody>
      </p:sp>
      <p:sp>
        <p:nvSpPr>
          <p:cNvPr id="14" name="TextBox 41">
            <a:extLst>
              <a:ext uri="{FF2B5EF4-FFF2-40B4-BE49-F238E27FC236}">
                <a16:creationId xmlns:a16="http://schemas.microsoft.com/office/drawing/2014/main" id="{CFC9B379-7286-48A8-939F-8C5372E43D6C}"/>
              </a:ext>
            </a:extLst>
          </p:cNvPr>
          <p:cNvSpPr txBox="1"/>
          <p:nvPr/>
        </p:nvSpPr>
        <p:spPr>
          <a:xfrm>
            <a:off x="938076" y="4945875"/>
            <a:ext cx="2071317" cy="846386"/>
          </a:xfrm>
          <a:prstGeom prst="rect">
            <a:avLst/>
          </a:prstGeom>
        </p:spPr>
        <p:txBody>
          <a:bodyPr wrap="square" lIns="0" tIns="0" rIns="0" bIns="0" rtlCol="0" anchor="t">
            <a:spAutoFit/>
          </a:bodyPr>
          <a:lstStyle/>
          <a:p>
            <a:pPr>
              <a:spcBef>
                <a:spcPct val="0"/>
              </a:spcBef>
            </a:pPr>
            <a:r>
              <a:rPr lang="en-AU" sz="11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Innovative materials and processes achieve ultra-high precision, helping embodied intelligence cross the threshold into practical application.</a:t>
            </a:r>
            <a:endParaRPr lang="en-US" sz="1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endParaRPr>
          </a:p>
        </p:txBody>
      </p:sp>
      <p:sp>
        <p:nvSpPr>
          <p:cNvPr id="15" name="TextBox 42">
            <a:extLst>
              <a:ext uri="{FF2B5EF4-FFF2-40B4-BE49-F238E27FC236}">
                <a16:creationId xmlns:a16="http://schemas.microsoft.com/office/drawing/2014/main" id="{1ADB00DA-C1E2-F1C9-7FDD-AADB32B52881}"/>
              </a:ext>
            </a:extLst>
          </p:cNvPr>
          <p:cNvSpPr txBox="1"/>
          <p:nvPr/>
        </p:nvSpPr>
        <p:spPr>
          <a:xfrm>
            <a:off x="3283635" y="4930422"/>
            <a:ext cx="2892580" cy="907941"/>
          </a:xfrm>
          <a:prstGeom prst="rect">
            <a:avLst/>
          </a:prstGeom>
        </p:spPr>
        <p:txBody>
          <a:bodyPr wrap="square" lIns="0" tIns="0" rIns="0" bIns="0" rtlCol="0" anchor="t">
            <a:spAutoFit/>
          </a:bodyPr>
          <a:lstStyle/>
          <a:p>
            <a:pPr>
              <a:spcBef>
                <a:spcPct val="0"/>
              </a:spcBef>
            </a:pPr>
            <a:r>
              <a:rPr lang="en-US" sz="11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Encoder chip</a:t>
            </a:r>
          </a:p>
          <a:p>
            <a:pPr>
              <a:spcBef>
                <a:spcPct val="0"/>
              </a:spcBef>
            </a:pPr>
            <a:r>
              <a:rPr lang="en-US"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Motor </a:t>
            </a:r>
            <a:r>
              <a:rPr lang="en-US" sz="120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side:iC-Haus</a:t>
            </a:r>
            <a:r>
              <a:rPr lang="en-US"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 MU200</a:t>
            </a:r>
          </a:p>
          <a:p>
            <a:pPr>
              <a:spcBef>
                <a:spcPct val="0"/>
              </a:spcBef>
            </a:pPr>
            <a:r>
              <a:rPr lang="en-US"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Reducer </a:t>
            </a:r>
            <a:r>
              <a:rPr lang="en-US" sz="1200" dirty="0" err="1">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side:iC-Haus</a:t>
            </a:r>
            <a:r>
              <a:rPr lang="en-US"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 MU</a:t>
            </a:r>
          </a:p>
          <a:p>
            <a:pPr>
              <a:spcBef>
                <a:spcPct val="0"/>
              </a:spcBef>
            </a:pPr>
            <a:r>
              <a:rPr lang="en-US"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Resolution: 19bit 0.000687°</a:t>
            </a:r>
          </a:p>
          <a:p>
            <a:pPr>
              <a:spcBef>
                <a:spcPct val="0"/>
              </a:spcBef>
            </a:pPr>
            <a:r>
              <a:rPr lang="en-US"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Repeat positioning accuracy：±0.0</a:t>
            </a:r>
            <a:r>
              <a:rPr lang="en-US" altLang="zh-CN"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05</a:t>
            </a:r>
            <a:r>
              <a:rPr lang="en-US" sz="12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rPr>
              <a:t>°</a:t>
            </a:r>
            <a:endParaRPr lang="en-US" sz="1600" dirty="0">
              <a:solidFill>
                <a:srgbClr val="000000"/>
              </a:solidFill>
              <a:latin typeface="Arial Unicode MS" panose="020B0604020202020204" pitchFamily="34" charset="-128"/>
              <a:ea typeface="Arial Unicode MS" panose="020B0604020202020204" pitchFamily="34" charset="-128"/>
              <a:cs typeface="Arial Unicode MS" panose="020B0604020202020204" pitchFamily="34" charset="-128"/>
              <a:sym typeface="字由点字典黑" panose="00020600040101010101" charset="-122"/>
            </a:endParaRPr>
          </a:p>
        </p:txBody>
      </p:sp>
      <p:sp>
        <p:nvSpPr>
          <p:cNvPr id="17" name="AutoShape 37">
            <a:extLst>
              <a:ext uri="{FF2B5EF4-FFF2-40B4-BE49-F238E27FC236}">
                <a16:creationId xmlns:a16="http://schemas.microsoft.com/office/drawing/2014/main" id="{C7787F00-8E7D-CE8E-4136-7EC13E7CA11D}"/>
              </a:ext>
            </a:extLst>
          </p:cNvPr>
          <p:cNvSpPr/>
          <p:nvPr/>
        </p:nvSpPr>
        <p:spPr>
          <a:xfrm>
            <a:off x="1328063" y="9300113"/>
            <a:ext cx="4943457" cy="381000"/>
          </a:xfrm>
          <a:prstGeom prst="rect">
            <a:avLst/>
          </a:prstGeom>
          <a:noFill/>
          <a:ln w="12700" cap="flat" cmpd="sng">
            <a:noFill/>
            <a:prstDash val="solid"/>
            <a:round/>
          </a:ln>
        </p:spPr>
        <p:txBody>
          <a:bodyPr vert="horz" wrap="square" lIns="0" tIns="0" rIns="0" bIns="0" rtlCol="0" anchor="ctr" anchorCtr="0"/>
          <a:lstStyle/>
          <a:p>
            <a:pPr>
              <a:lnSpc>
                <a:spcPct val="125000"/>
              </a:lnSpc>
              <a:defRPr/>
            </a:pPr>
            <a:r>
              <a:rPr lang="en-U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SC" panose="020B0200000000000000" charset="-122"/>
              </a:rPr>
              <a:t>Load-precision in both</a:t>
            </a:r>
          </a:p>
          <a:p>
            <a:pPr>
              <a:lnSpc>
                <a:spcPct val="125000"/>
              </a:lnSpc>
              <a:defRPr/>
            </a:pPr>
            <a:r>
              <a:rPr lang="en-U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sym typeface="Noto Sans SC" panose="020B0200000000000000" charset="-122"/>
              </a:rPr>
              <a:t>dimensions exceeds the industry average</a:t>
            </a:r>
            <a:endParaRPr lang="en-US"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4" name="AutoShape 29">
            <a:extLst>
              <a:ext uri="{FF2B5EF4-FFF2-40B4-BE49-F238E27FC236}">
                <a16:creationId xmlns:a16="http://schemas.microsoft.com/office/drawing/2014/main" id="{6EBF24F5-0430-CFAC-C4CA-AB5F2E42BDE1}"/>
              </a:ext>
            </a:extLst>
          </p:cNvPr>
          <p:cNvSpPr/>
          <p:nvPr/>
        </p:nvSpPr>
        <p:spPr>
          <a:xfrm>
            <a:off x="874549" y="9532610"/>
            <a:ext cx="127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endParaRPr lang="en-US" sz="1200" b="1" dirty="0">
              <a:solidFill>
                <a:srgbClr val="263DF4"/>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2350</TotalTime>
  <Words>436</Words>
  <Application>Microsoft Office PowerPoint</Application>
  <PresentationFormat>自定义</PresentationFormat>
  <Paragraphs>67</Paragraphs>
  <Slides>2</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vt:i4>
      </vt:variant>
    </vt:vector>
  </HeadingPairs>
  <TitlesOfParts>
    <vt:vector size="9" baseType="lpstr">
      <vt:lpstr>字由点字典黑 Bold</vt:lpstr>
      <vt:lpstr>Arial Unicode MS</vt:lpstr>
      <vt:lpstr>Calibri</vt:lpstr>
      <vt:lpstr>Arial</vt:lpstr>
      <vt:lpstr>微软雅黑</vt:lpstr>
      <vt:lpstr>等线</vt:lpstr>
      <vt:lpstr>Office Theme</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中文宣传单正反面 (21.4 x 28.9 厘米)  副本</dc:title>
  <dc:creator>Yoichi Hasebe</dc:creator>
  <cp:lastModifiedBy>Administrator</cp:lastModifiedBy>
  <cp:revision>114</cp:revision>
  <cp:lastPrinted>2025-12-27T09:18:00Z</cp:lastPrinted>
  <dcterms:created xsi:type="dcterms:W3CDTF">2006-08-16T00:00:00Z</dcterms:created>
  <dcterms:modified xsi:type="dcterms:W3CDTF">2026-06-05T06:50:18Z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{"Label":"1","ContentProducer":"001191110105MA01AN806X00000","ProduceID":"DAG8kZZYmiU","ReservedCode1":"","ContentPropagator":"001191110105MA01AN806X00000","PropagateID":"DAG8kZZYmiU","ReservedCode2":""}</vt:lpwstr>
  </property>
  <property fmtid="{D5CDD505-2E9C-101B-9397-08002B2CF9AE}" pid="3" name="KSOProductBuildVer">
    <vt:lpwstr>2052-12.1.0.25225</vt:lpwstr>
  </property>
  <property fmtid="{D5CDD505-2E9C-101B-9397-08002B2CF9AE}" pid="4" name="ICV">
    <vt:lpwstr>09CE3DB211E443F289BD08889FE5E24E_12</vt:lpwstr>
  </property>
</Properties>
</file>